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0" r:id="rId8"/>
    <p:sldId id="261" r:id="rId9"/>
    <p:sldId id="259" r:id="rId10"/>
    <p:sldId id="262" r:id="rId11"/>
    <p:sldId id="263" r:id="rId12"/>
    <p:sldId id="264" r:id="rId13"/>
    <p:sldId id="265" r:id="rId14"/>
    <p:sldId id="266" r:id="rId15"/>
    <p:sldId id="267" r:id="rId16"/>
    <p:sldId id="268" r:id="rId17"/>
    <p:sldId id="269"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0CBBA97E-1411-4738-B5F9-9902291D811C}" type="datetimeFigureOut">
              <a:rPr lang="nl-NL" smtClean="0"/>
              <a:t>10-1-2021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A50F5A2-2AA3-40F6-BE79-DA611EA39445}" type="slidenum">
              <a:rPr lang="nl-NL" smtClean="0"/>
              <a:t>‹nr.›</a:t>
            </a:fld>
            <a:endParaRPr lang="nl-NL"/>
          </a:p>
        </p:txBody>
      </p:sp>
    </p:spTree>
    <p:extLst>
      <p:ext uri="{BB962C8B-B14F-4D97-AF65-F5344CB8AC3E}">
        <p14:creationId xmlns:p14="http://schemas.microsoft.com/office/powerpoint/2010/main" val="3680495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CBBA97E-1411-4738-B5F9-9902291D811C}" type="datetimeFigureOut">
              <a:rPr lang="nl-NL" smtClean="0"/>
              <a:t>10-1-2021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A50F5A2-2AA3-40F6-BE79-DA611EA39445}" type="slidenum">
              <a:rPr lang="nl-NL" smtClean="0"/>
              <a:t>‹nr.›</a:t>
            </a:fld>
            <a:endParaRPr lang="nl-NL"/>
          </a:p>
        </p:txBody>
      </p:sp>
    </p:spTree>
    <p:extLst>
      <p:ext uri="{BB962C8B-B14F-4D97-AF65-F5344CB8AC3E}">
        <p14:creationId xmlns:p14="http://schemas.microsoft.com/office/powerpoint/2010/main" val="3279113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CBBA97E-1411-4738-B5F9-9902291D811C}" type="datetimeFigureOut">
              <a:rPr lang="nl-NL" smtClean="0"/>
              <a:t>10-1-2021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A50F5A2-2AA3-40F6-BE79-DA611EA39445}" type="slidenum">
              <a:rPr lang="nl-NL" smtClean="0"/>
              <a:t>‹nr.›</a:t>
            </a:fld>
            <a:endParaRPr lang="nl-NL"/>
          </a:p>
        </p:txBody>
      </p:sp>
    </p:spTree>
    <p:extLst>
      <p:ext uri="{BB962C8B-B14F-4D97-AF65-F5344CB8AC3E}">
        <p14:creationId xmlns:p14="http://schemas.microsoft.com/office/powerpoint/2010/main" val="2485913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CBBA97E-1411-4738-B5F9-9902291D811C}" type="datetimeFigureOut">
              <a:rPr lang="nl-NL" smtClean="0"/>
              <a:t>10-1-2021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A50F5A2-2AA3-40F6-BE79-DA611EA39445}" type="slidenum">
              <a:rPr lang="nl-NL" smtClean="0"/>
              <a:t>‹nr.›</a:t>
            </a:fld>
            <a:endParaRPr lang="nl-NL"/>
          </a:p>
        </p:txBody>
      </p:sp>
    </p:spTree>
    <p:extLst>
      <p:ext uri="{BB962C8B-B14F-4D97-AF65-F5344CB8AC3E}">
        <p14:creationId xmlns:p14="http://schemas.microsoft.com/office/powerpoint/2010/main" val="237238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0CBBA97E-1411-4738-B5F9-9902291D811C}" type="datetimeFigureOut">
              <a:rPr lang="nl-NL" smtClean="0"/>
              <a:t>10-1-2021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3A50F5A2-2AA3-40F6-BE79-DA611EA39445}" type="slidenum">
              <a:rPr lang="nl-NL" smtClean="0"/>
              <a:t>‹nr.›</a:t>
            </a:fld>
            <a:endParaRPr lang="nl-NL"/>
          </a:p>
        </p:txBody>
      </p:sp>
    </p:spTree>
    <p:extLst>
      <p:ext uri="{BB962C8B-B14F-4D97-AF65-F5344CB8AC3E}">
        <p14:creationId xmlns:p14="http://schemas.microsoft.com/office/powerpoint/2010/main" val="281947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0CBBA97E-1411-4738-B5F9-9902291D811C}" type="datetimeFigureOut">
              <a:rPr lang="nl-NL" smtClean="0"/>
              <a:t>10-1-2021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A50F5A2-2AA3-40F6-BE79-DA611EA39445}" type="slidenum">
              <a:rPr lang="nl-NL" smtClean="0"/>
              <a:t>‹nr.›</a:t>
            </a:fld>
            <a:endParaRPr lang="nl-NL"/>
          </a:p>
        </p:txBody>
      </p:sp>
    </p:spTree>
    <p:extLst>
      <p:ext uri="{BB962C8B-B14F-4D97-AF65-F5344CB8AC3E}">
        <p14:creationId xmlns:p14="http://schemas.microsoft.com/office/powerpoint/2010/main" val="1756637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CBBA97E-1411-4738-B5F9-9902291D811C}" type="datetimeFigureOut">
              <a:rPr lang="nl-NL" smtClean="0"/>
              <a:t>10-1-2021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3A50F5A2-2AA3-40F6-BE79-DA611EA39445}" type="slidenum">
              <a:rPr lang="nl-NL" smtClean="0"/>
              <a:t>‹nr.›</a:t>
            </a:fld>
            <a:endParaRPr lang="nl-NL"/>
          </a:p>
        </p:txBody>
      </p:sp>
    </p:spTree>
    <p:extLst>
      <p:ext uri="{BB962C8B-B14F-4D97-AF65-F5344CB8AC3E}">
        <p14:creationId xmlns:p14="http://schemas.microsoft.com/office/powerpoint/2010/main" val="2873266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0CBBA97E-1411-4738-B5F9-9902291D811C}" type="datetimeFigureOut">
              <a:rPr lang="nl-NL" smtClean="0"/>
              <a:t>10-1-2021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3A50F5A2-2AA3-40F6-BE79-DA611EA39445}" type="slidenum">
              <a:rPr lang="nl-NL" smtClean="0"/>
              <a:t>‹nr.›</a:t>
            </a:fld>
            <a:endParaRPr lang="nl-NL"/>
          </a:p>
        </p:txBody>
      </p:sp>
    </p:spTree>
    <p:extLst>
      <p:ext uri="{BB962C8B-B14F-4D97-AF65-F5344CB8AC3E}">
        <p14:creationId xmlns:p14="http://schemas.microsoft.com/office/powerpoint/2010/main" val="2100786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CBBA97E-1411-4738-B5F9-9902291D811C}" type="datetimeFigureOut">
              <a:rPr lang="nl-NL" smtClean="0"/>
              <a:t>10-1-2021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3A50F5A2-2AA3-40F6-BE79-DA611EA39445}" type="slidenum">
              <a:rPr lang="nl-NL" smtClean="0"/>
              <a:t>‹nr.›</a:t>
            </a:fld>
            <a:endParaRPr lang="nl-NL"/>
          </a:p>
        </p:txBody>
      </p:sp>
    </p:spTree>
    <p:extLst>
      <p:ext uri="{BB962C8B-B14F-4D97-AF65-F5344CB8AC3E}">
        <p14:creationId xmlns:p14="http://schemas.microsoft.com/office/powerpoint/2010/main" val="392953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0CBBA97E-1411-4738-B5F9-9902291D811C}" type="datetimeFigureOut">
              <a:rPr lang="nl-NL" smtClean="0"/>
              <a:t>10-1-2021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A50F5A2-2AA3-40F6-BE79-DA611EA39445}" type="slidenum">
              <a:rPr lang="nl-NL" smtClean="0"/>
              <a:t>‹nr.›</a:t>
            </a:fld>
            <a:endParaRPr lang="nl-NL"/>
          </a:p>
        </p:txBody>
      </p:sp>
    </p:spTree>
    <p:extLst>
      <p:ext uri="{BB962C8B-B14F-4D97-AF65-F5344CB8AC3E}">
        <p14:creationId xmlns:p14="http://schemas.microsoft.com/office/powerpoint/2010/main" val="1363832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0CBBA97E-1411-4738-B5F9-9902291D811C}" type="datetimeFigureOut">
              <a:rPr lang="nl-NL" smtClean="0"/>
              <a:t>10-1-2021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3A50F5A2-2AA3-40F6-BE79-DA611EA39445}" type="slidenum">
              <a:rPr lang="nl-NL" smtClean="0"/>
              <a:t>‹nr.›</a:t>
            </a:fld>
            <a:endParaRPr lang="nl-NL"/>
          </a:p>
        </p:txBody>
      </p:sp>
    </p:spTree>
    <p:extLst>
      <p:ext uri="{BB962C8B-B14F-4D97-AF65-F5344CB8AC3E}">
        <p14:creationId xmlns:p14="http://schemas.microsoft.com/office/powerpoint/2010/main" val="3593738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BBA97E-1411-4738-B5F9-9902291D811C}" type="datetimeFigureOut">
              <a:rPr lang="nl-NL" smtClean="0"/>
              <a:t>10-1-2021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50F5A2-2AA3-40F6-BE79-DA611EA39445}" type="slidenum">
              <a:rPr lang="nl-NL" smtClean="0"/>
              <a:t>‹nr.›</a:t>
            </a:fld>
            <a:endParaRPr lang="nl-NL"/>
          </a:p>
        </p:txBody>
      </p:sp>
    </p:spTree>
    <p:extLst>
      <p:ext uri="{BB962C8B-B14F-4D97-AF65-F5344CB8AC3E}">
        <p14:creationId xmlns:p14="http://schemas.microsoft.com/office/powerpoint/2010/main" val="2235674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Les 10</a:t>
            </a:r>
            <a:endParaRPr lang="nl-NL" dirty="0"/>
          </a:p>
        </p:txBody>
      </p:sp>
      <p:sp>
        <p:nvSpPr>
          <p:cNvPr id="3" name="Ondertitel 2"/>
          <p:cNvSpPr>
            <a:spLocks noGrp="1"/>
          </p:cNvSpPr>
          <p:nvPr>
            <p:ph type="subTitle" idx="1"/>
          </p:nvPr>
        </p:nvSpPr>
        <p:spPr/>
        <p:txBody>
          <a:bodyPr/>
          <a:lstStyle/>
          <a:p>
            <a:r>
              <a:rPr lang="nl-NL" dirty="0" smtClean="0"/>
              <a:t>Reactieschema’s</a:t>
            </a:r>
            <a:endParaRPr lang="nl-NL" dirty="0"/>
          </a:p>
        </p:txBody>
      </p:sp>
    </p:spTree>
    <p:extLst>
      <p:ext uri="{BB962C8B-B14F-4D97-AF65-F5344CB8AC3E}">
        <p14:creationId xmlns:p14="http://schemas.microsoft.com/office/powerpoint/2010/main" val="20260666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Opgave 3</a:t>
            </a:r>
            <a:endParaRPr lang="nl-NL" dirty="0"/>
          </a:p>
        </p:txBody>
      </p:sp>
      <p:sp>
        <p:nvSpPr>
          <p:cNvPr id="3" name="Tijdelijke aanduiding voor inhoud 2"/>
          <p:cNvSpPr>
            <a:spLocks noGrp="1"/>
          </p:cNvSpPr>
          <p:nvPr>
            <p:ph idx="1"/>
          </p:nvPr>
        </p:nvSpPr>
        <p:spPr>
          <a:xfrm>
            <a:off x="182879" y="1825625"/>
            <a:ext cx="12266023" cy="4351338"/>
          </a:xfrm>
        </p:spPr>
        <p:txBody>
          <a:bodyPr>
            <a:normAutofit lnSpcReduction="10000"/>
          </a:bodyPr>
          <a:lstStyle/>
          <a:p>
            <a:pPr marL="0" indent="0">
              <a:buNone/>
            </a:pPr>
            <a:r>
              <a:rPr lang="nl-NL" dirty="0"/>
              <a:t>In vuurwerk verbrandt met een heel fel licht aluminium. Daarbij ontstaat aluminiumoxide, Al</a:t>
            </a:r>
            <a:r>
              <a:rPr lang="nl-NL" baseline="-25000" dirty="0"/>
              <a:t>2</a:t>
            </a:r>
            <a:r>
              <a:rPr lang="nl-NL" dirty="0"/>
              <a:t>O</a:t>
            </a:r>
            <a:r>
              <a:rPr lang="nl-NL" baseline="-25000" dirty="0"/>
              <a:t>3</a:t>
            </a:r>
            <a:r>
              <a:rPr lang="nl-NL" dirty="0"/>
              <a:t>(s)</a:t>
            </a:r>
            <a:endParaRPr lang="nl-NL" dirty="0" smtClean="0"/>
          </a:p>
          <a:p>
            <a:pPr marL="514350" indent="-514350">
              <a:buAutoNum type="arabicPeriod"/>
            </a:pPr>
            <a:r>
              <a:rPr lang="nl-NL" dirty="0" smtClean="0">
                <a:solidFill>
                  <a:schemeClr val="tx2"/>
                </a:solidFill>
                <a:latin typeface="Arial" panose="020B0604020202020204" pitchFamily="34" charset="0"/>
              </a:rPr>
              <a:t>Schrijf het reactieschema op in woorden</a:t>
            </a:r>
          </a:p>
          <a:p>
            <a:pPr marL="514350" indent="-514350">
              <a:buAutoNum type="arabicPeriod"/>
            </a:pPr>
            <a:r>
              <a:rPr lang="nl-NL" dirty="0" smtClean="0">
                <a:solidFill>
                  <a:schemeClr val="tx2"/>
                </a:solidFill>
              </a:rPr>
              <a:t>Vervang </a:t>
            </a:r>
            <a:r>
              <a:rPr lang="nl-NL" dirty="0">
                <a:solidFill>
                  <a:schemeClr val="tx2"/>
                </a:solidFill>
              </a:rPr>
              <a:t>de woorden door formules</a:t>
            </a:r>
          </a:p>
          <a:p>
            <a:pPr marL="514350" indent="-514350">
              <a:buAutoNum type="arabicPeriod"/>
            </a:pPr>
            <a:r>
              <a:rPr lang="nl-NL" dirty="0">
                <a:solidFill>
                  <a:schemeClr val="tx2"/>
                </a:solidFill>
              </a:rPr>
              <a:t>Bekijk in de formules hoeveel atomen van elke soort voor en achter de pijl staan</a:t>
            </a:r>
            <a:r>
              <a:rPr lang="nl-NL" dirty="0" smtClean="0">
                <a:solidFill>
                  <a:schemeClr val="tx2"/>
                </a:solidFill>
              </a:rPr>
              <a:t>.</a:t>
            </a:r>
            <a:endParaRPr lang="nl-NL" dirty="0">
              <a:solidFill>
                <a:schemeClr val="tx2"/>
              </a:solidFill>
            </a:endParaRPr>
          </a:p>
          <a:p>
            <a:pPr marL="514350" indent="-514350">
              <a:buAutoNum type="arabicPeriod"/>
            </a:pPr>
            <a:r>
              <a:rPr lang="nl-NL" dirty="0">
                <a:solidFill>
                  <a:schemeClr val="tx2"/>
                </a:solidFill>
              </a:rPr>
              <a:t>Om het aantal atomen kloppend te krijgen, moet je het aantal moleculen voor en achter de pijl aanpassen. Dat doe je door getallen (coëfficiënten) voor de molecuulformules te zetten.</a:t>
            </a:r>
          </a:p>
          <a:p>
            <a:pPr marL="514350" indent="-514350">
              <a:buAutoNum type="arabicPeriod"/>
            </a:pPr>
            <a:r>
              <a:rPr lang="nl-NL" dirty="0">
                <a:solidFill>
                  <a:schemeClr val="tx2"/>
                </a:solidFill>
              </a:rPr>
              <a:t>Controleer ten slotte of het klopt</a:t>
            </a:r>
          </a:p>
          <a:p>
            <a:pPr marL="0" indent="0">
              <a:buNone/>
            </a:pPr>
            <a:endParaRPr lang="nl-NL" dirty="0"/>
          </a:p>
        </p:txBody>
      </p:sp>
      <p:sp>
        <p:nvSpPr>
          <p:cNvPr id="4" name="Rechthoek 3"/>
          <p:cNvSpPr/>
          <p:nvPr/>
        </p:nvSpPr>
        <p:spPr>
          <a:xfrm>
            <a:off x="7540218" y="5212658"/>
            <a:ext cx="3172728" cy="365485"/>
          </a:xfrm>
          <a:prstGeom prst="rect">
            <a:avLst/>
          </a:prstGeom>
        </p:spPr>
        <p:txBody>
          <a:bodyPr wrap="none">
            <a:spAutoFit/>
          </a:bodyPr>
          <a:lstStyle/>
          <a:p>
            <a:pPr lvl="0" algn="just" fontAlgn="base">
              <a:lnSpc>
                <a:spcPct val="103000"/>
              </a:lnSpc>
              <a:spcAft>
                <a:spcPts val="75"/>
              </a:spcAft>
              <a:buClr>
                <a:srgbClr val="000000"/>
              </a:buClr>
              <a:buSzPts val="1100"/>
            </a:pPr>
            <a:r>
              <a:rPr lang="nl-NL" dirty="0">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4Al (s) + 3O</a:t>
            </a:r>
            <a:r>
              <a:rPr lang="nl-NL" dirty="0">
                <a:solidFill>
                  <a:srgbClr val="FF0000"/>
                </a:solidFill>
                <a:uFill>
                  <a:solidFill>
                    <a:srgbClr val="000000"/>
                  </a:solidFill>
                </a:uFill>
                <a:latin typeface="Calibri" panose="020F0502020204030204" pitchFamily="34" charset="0"/>
                <a:ea typeface="Arial" panose="020B0604020202020204" pitchFamily="34" charset="0"/>
                <a:cs typeface="Arial" panose="020B0604020202020204" pitchFamily="34" charset="0"/>
              </a:rPr>
              <a:t>₂</a:t>
            </a:r>
            <a:r>
              <a:rPr lang="nl-NL" dirty="0">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(g) -&gt;2 </a:t>
            </a:r>
            <a:r>
              <a:rPr lang="nl-NL" dirty="0" err="1">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Al</a:t>
            </a:r>
            <a:r>
              <a:rPr lang="nl-NL" dirty="0" err="1">
                <a:solidFill>
                  <a:srgbClr val="FF0000"/>
                </a:solidFill>
                <a:uFill>
                  <a:solidFill>
                    <a:srgbClr val="000000"/>
                  </a:solidFill>
                </a:uFill>
                <a:latin typeface="Calibri" panose="020F0502020204030204" pitchFamily="34" charset="0"/>
                <a:ea typeface="Arial" panose="020B0604020202020204" pitchFamily="34" charset="0"/>
                <a:cs typeface="Arial" panose="020B0604020202020204" pitchFamily="34" charset="0"/>
              </a:rPr>
              <a:t>₂</a:t>
            </a:r>
            <a:r>
              <a:rPr lang="nl-NL" dirty="0" err="1">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O</a:t>
            </a:r>
            <a:r>
              <a:rPr lang="nl-NL" dirty="0">
                <a:solidFill>
                  <a:srgbClr val="FF0000"/>
                </a:solidFill>
                <a:uFill>
                  <a:solidFill>
                    <a:srgbClr val="000000"/>
                  </a:solidFill>
                </a:uFill>
                <a:latin typeface="Calibri" panose="020F0502020204030204" pitchFamily="34" charset="0"/>
                <a:ea typeface="Arial" panose="020B0604020202020204" pitchFamily="34" charset="0"/>
                <a:cs typeface="Arial" panose="020B0604020202020204" pitchFamily="34" charset="0"/>
              </a:rPr>
              <a:t>₃</a:t>
            </a:r>
            <a:r>
              <a:rPr lang="nl-NL" dirty="0">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(s)</a:t>
            </a:r>
            <a:endParaRPr lang="nl-NL"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sp>
        <p:nvSpPr>
          <p:cNvPr id="5" name="Rechthoek 4"/>
          <p:cNvSpPr/>
          <p:nvPr/>
        </p:nvSpPr>
        <p:spPr>
          <a:xfrm>
            <a:off x="7732578" y="3153656"/>
            <a:ext cx="2788007" cy="377667"/>
          </a:xfrm>
          <a:prstGeom prst="rect">
            <a:avLst/>
          </a:prstGeom>
        </p:spPr>
        <p:txBody>
          <a:bodyPr wrap="none">
            <a:spAutoFit/>
          </a:bodyPr>
          <a:lstStyle/>
          <a:p>
            <a:pPr lvl="0" algn="just" fontAlgn="base">
              <a:lnSpc>
                <a:spcPct val="103000"/>
              </a:lnSpc>
              <a:spcAft>
                <a:spcPts val="75"/>
              </a:spcAft>
              <a:buClr>
                <a:srgbClr val="000000"/>
              </a:buClr>
              <a:buSzPts val="1100"/>
            </a:pPr>
            <a:r>
              <a:rPr lang="nl-NL" dirty="0" smtClean="0">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Al </a:t>
            </a:r>
            <a:r>
              <a:rPr lang="nl-NL" dirty="0">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(s) + </a:t>
            </a:r>
            <a:r>
              <a:rPr lang="nl-NL" dirty="0" smtClean="0">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O</a:t>
            </a:r>
            <a:r>
              <a:rPr lang="nl-NL" dirty="0">
                <a:solidFill>
                  <a:srgbClr val="FF0000"/>
                </a:solidFill>
                <a:uFill>
                  <a:solidFill>
                    <a:srgbClr val="000000"/>
                  </a:solidFill>
                </a:uFill>
                <a:latin typeface="Calibri" panose="020F0502020204030204" pitchFamily="34" charset="0"/>
                <a:ea typeface="Arial" panose="020B0604020202020204" pitchFamily="34" charset="0"/>
                <a:cs typeface="Arial" panose="020B0604020202020204" pitchFamily="34" charset="0"/>
              </a:rPr>
              <a:t>₂</a:t>
            </a:r>
            <a:r>
              <a:rPr lang="nl-NL" dirty="0">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(g) </a:t>
            </a:r>
            <a:r>
              <a:rPr lang="nl-NL" dirty="0" smtClean="0">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-&gt; </a:t>
            </a:r>
            <a:r>
              <a:rPr lang="nl-NL" dirty="0" err="1">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Al</a:t>
            </a:r>
            <a:r>
              <a:rPr lang="nl-NL" dirty="0" err="1">
                <a:solidFill>
                  <a:srgbClr val="FF0000"/>
                </a:solidFill>
                <a:uFill>
                  <a:solidFill>
                    <a:srgbClr val="000000"/>
                  </a:solidFill>
                </a:uFill>
                <a:latin typeface="Calibri" panose="020F0502020204030204" pitchFamily="34" charset="0"/>
                <a:ea typeface="Arial" panose="020B0604020202020204" pitchFamily="34" charset="0"/>
                <a:cs typeface="Arial" panose="020B0604020202020204" pitchFamily="34" charset="0"/>
              </a:rPr>
              <a:t>₂</a:t>
            </a:r>
            <a:r>
              <a:rPr lang="nl-NL" dirty="0" err="1">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O</a:t>
            </a:r>
            <a:r>
              <a:rPr lang="nl-NL" dirty="0">
                <a:solidFill>
                  <a:srgbClr val="FF0000"/>
                </a:solidFill>
                <a:uFill>
                  <a:solidFill>
                    <a:srgbClr val="000000"/>
                  </a:solidFill>
                </a:uFill>
                <a:latin typeface="Calibri" panose="020F0502020204030204" pitchFamily="34" charset="0"/>
                <a:ea typeface="Arial" panose="020B0604020202020204" pitchFamily="34" charset="0"/>
                <a:cs typeface="Arial" panose="020B0604020202020204" pitchFamily="34" charset="0"/>
              </a:rPr>
              <a:t>₃</a:t>
            </a:r>
            <a:r>
              <a:rPr lang="nl-NL" dirty="0">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 (s)</a:t>
            </a:r>
            <a:endParaRPr lang="nl-NL"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sp>
        <p:nvSpPr>
          <p:cNvPr id="6" name="Rechthoek 5"/>
          <p:cNvSpPr/>
          <p:nvPr/>
        </p:nvSpPr>
        <p:spPr>
          <a:xfrm>
            <a:off x="6700517" y="2366002"/>
            <a:ext cx="5262979" cy="377667"/>
          </a:xfrm>
          <a:prstGeom prst="rect">
            <a:avLst/>
          </a:prstGeom>
        </p:spPr>
        <p:txBody>
          <a:bodyPr wrap="none">
            <a:spAutoFit/>
          </a:bodyPr>
          <a:lstStyle/>
          <a:p>
            <a:pPr lvl="0" algn="just" fontAlgn="base">
              <a:lnSpc>
                <a:spcPct val="103000"/>
              </a:lnSpc>
              <a:spcAft>
                <a:spcPts val="75"/>
              </a:spcAft>
              <a:buClr>
                <a:srgbClr val="000000"/>
              </a:buClr>
              <a:buSzPts val="1100"/>
            </a:pPr>
            <a:r>
              <a:rPr lang="nl-NL" dirty="0" smtClean="0">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Aluminium </a:t>
            </a:r>
            <a:r>
              <a:rPr lang="nl-NL" dirty="0">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(s) + </a:t>
            </a:r>
            <a:r>
              <a:rPr lang="nl-NL" dirty="0" smtClean="0">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zuurstof </a:t>
            </a:r>
            <a:r>
              <a:rPr lang="nl-NL" dirty="0">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(g) </a:t>
            </a:r>
            <a:r>
              <a:rPr lang="nl-NL" dirty="0" smtClean="0">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-&gt;Aluminiumoxide </a:t>
            </a:r>
            <a:r>
              <a:rPr lang="nl-NL" dirty="0">
                <a:solidFill>
                  <a:srgbClr val="FF0000"/>
                </a:solidFill>
                <a:uFill>
                  <a:solidFill>
                    <a:srgbClr val="000000"/>
                  </a:solidFill>
                </a:uFill>
                <a:latin typeface="Arial" panose="020B0604020202020204" pitchFamily="34" charset="0"/>
                <a:ea typeface="Arial" panose="020B0604020202020204" pitchFamily="34" charset="0"/>
                <a:cs typeface="Arial" panose="020B0604020202020204" pitchFamily="34" charset="0"/>
              </a:rPr>
              <a:t>(s)</a:t>
            </a:r>
            <a:endParaRPr lang="nl-NL"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p:txBody>
      </p:sp>
      <p:sp>
        <p:nvSpPr>
          <p:cNvPr id="7" name="Rechthoek 6"/>
          <p:cNvSpPr/>
          <p:nvPr/>
        </p:nvSpPr>
        <p:spPr>
          <a:xfrm>
            <a:off x="7590057" y="5870946"/>
            <a:ext cx="3377848" cy="646331"/>
          </a:xfrm>
          <a:prstGeom prst="rect">
            <a:avLst/>
          </a:prstGeom>
        </p:spPr>
        <p:txBody>
          <a:bodyPr wrap="none">
            <a:spAutoFit/>
          </a:bodyPr>
          <a:lstStyle/>
          <a:p>
            <a:r>
              <a:rPr lang="nl-NL" dirty="0" smtClean="0">
                <a:solidFill>
                  <a:srgbClr val="FF0000"/>
                </a:solidFill>
                <a:latin typeface="Arial" panose="020B0604020202020204" pitchFamily="34" charset="0"/>
                <a:ea typeface="Arial" panose="020B0604020202020204" pitchFamily="34" charset="0"/>
              </a:rPr>
              <a:t>Al	: 4 voor en 4 na de pijl</a:t>
            </a:r>
          </a:p>
          <a:p>
            <a:r>
              <a:rPr lang="nl-NL" dirty="0" smtClean="0">
                <a:solidFill>
                  <a:srgbClr val="FF0000"/>
                </a:solidFill>
                <a:latin typeface="Arial" panose="020B0604020202020204" pitchFamily="34" charset="0"/>
                <a:ea typeface="Arial" panose="020B0604020202020204" pitchFamily="34" charset="0"/>
              </a:rPr>
              <a:t>O	: 6 voor en 6 na de pijl</a:t>
            </a:r>
            <a:endParaRPr lang="nl-NL" dirty="0"/>
          </a:p>
        </p:txBody>
      </p:sp>
      <p:sp>
        <p:nvSpPr>
          <p:cNvPr id="8" name="Rechthoek 7"/>
          <p:cNvSpPr/>
          <p:nvPr/>
        </p:nvSpPr>
        <p:spPr>
          <a:xfrm>
            <a:off x="7590057" y="3836511"/>
            <a:ext cx="3377848" cy="646331"/>
          </a:xfrm>
          <a:prstGeom prst="rect">
            <a:avLst/>
          </a:prstGeom>
        </p:spPr>
        <p:txBody>
          <a:bodyPr wrap="none">
            <a:spAutoFit/>
          </a:bodyPr>
          <a:lstStyle/>
          <a:p>
            <a:r>
              <a:rPr lang="nl-NL" dirty="0" smtClean="0">
                <a:solidFill>
                  <a:srgbClr val="FF0000"/>
                </a:solidFill>
                <a:latin typeface="Arial" panose="020B0604020202020204" pitchFamily="34" charset="0"/>
                <a:ea typeface="Arial" panose="020B0604020202020204" pitchFamily="34" charset="0"/>
              </a:rPr>
              <a:t>Al	: 1 voor en 2 na de pijl</a:t>
            </a:r>
          </a:p>
          <a:p>
            <a:r>
              <a:rPr lang="nl-NL" dirty="0" smtClean="0">
                <a:solidFill>
                  <a:srgbClr val="FF0000"/>
                </a:solidFill>
                <a:latin typeface="Arial" panose="020B0604020202020204" pitchFamily="34" charset="0"/>
                <a:ea typeface="Arial" panose="020B0604020202020204" pitchFamily="34" charset="0"/>
              </a:rPr>
              <a:t>O	: 2 voor en 3 na de pijl</a:t>
            </a:r>
            <a:endParaRPr lang="nl-NL" dirty="0"/>
          </a:p>
        </p:txBody>
      </p:sp>
    </p:spTree>
    <p:extLst>
      <p:ext uri="{BB962C8B-B14F-4D97-AF65-F5344CB8AC3E}">
        <p14:creationId xmlns:p14="http://schemas.microsoft.com/office/powerpoint/2010/main" val="1696179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Opgave 4</a:t>
            </a:r>
            <a:endParaRPr lang="nl-NL" dirty="0"/>
          </a:p>
        </p:txBody>
      </p:sp>
      <p:sp>
        <p:nvSpPr>
          <p:cNvPr id="3" name="Tijdelijke aanduiding voor inhoud 2"/>
          <p:cNvSpPr>
            <a:spLocks noGrp="1"/>
          </p:cNvSpPr>
          <p:nvPr>
            <p:ph idx="1"/>
          </p:nvPr>
        </p:nvSpPr>
        <p:spPr>
          <a:xfrm>
            <a:off x="838200" y="1825625"/>
            <a:ext cx="10515600" cy="1022078"/>
          </a:xfrm>
        </p:spPr>
        <p:txBody>
          <a:bodyPr/>
          <a:lstStyle/>
          <a:p>
            <a:pPr marL="0" indent="0">
              <a:buNone/>
            </a:pPr>
            <a:r>
              <a:rPr lang="nl-NL" dirty="0"/>
              <a:t>Welke stoffen ontstaan bij de ontleding van </a:t>
            </a:r>
            <a:r>
              <a:rPr lang="nl-NL" dirty="0" err="1"/>
              <a:t>koolstofdisulfide</a:t>
            </a:r>
            <a:r>
              <a:rPr lang="nl-NL" dirty="0"/>
              <a:t>? Stel de reactievergelijking op.</a:t>
            </a:r>
            <a:endParaRPr lang="nl-NL" dirty="0"/>
          </a:p>
        </p:txBody>
      </p:sp>
      <p:sp>
        <p:nvSpPr>
          <p:cNvPr id="6" name="Titel 1"/>
          <p:cNvSpPr txBox="1">
            <a:spLocks/>
          </p:cNvSpPr>
          <p:nvPr/>
        </p:nvSpPr>
        <p:spPr>
          <a:xfrm>
            <a:off x="600891" y="255786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b="1" dirty="0" smtClean="0"/>
              <a:t>Opgave 5</a:t>
            </a:r>
            <a:endParaRPr lang="nl-NL" dirty="0"/>
          </a:p>
        </p:txBody>
      </p:sp>
      <p:sp>
        <p:nvSpPr>
          <p:cNvPr id="9" name="Rechthoek 8"/>
          <p:cNvSpPr/>
          <p:nvPr/>
        </p:nvSpPr>
        <p:spPr>
          <a:xfrm>
            <a:off x="600891" y="3443382"/>
            <a:ext cx="8190412" cy="3539430"/>
          </a:xfrm>
          <a:prstGeom prst="rect">
            <a:avLst/>
          </a:prstGeom>
        </p:spPr>
        <p:txBody>
          <a:bodyPr wrap="square">
            <a:spAutoFit/>
          </a:bodyPr>
          <a:lstStyle/>
          <a:p>
            <a:r>
              <a:rPr lang="nl-NL" sz="2800" dirty="0"/>
              <a:t>Als een fles wijn lang open staat, verzuurt de wijn. Dat komt omdat dan azijnzuur ontstaat. Deze stof ontstaat wanneer de alcohol in wijn (dat is ethanol) </a:t>
            </a:r>
            <a:r>
              <a:rPr lang="nl-NL" sz="2800" dirty="0" smtClean="0"/>
              <a:t>met </a:t>
            </a:r>
            <a:r>
              <a:rPr lang="nl-NL" sz="2800" dirty="0"/>
              <a:t>zuurstof reageert. </a:t>
            </a:r>
            <a:r>
              <a:rPr lang="nl-NL" sz="2800" dirty="0" smtClean="0"/>
              <a:t>Hier</a:t>
            </a:r>
            <a:r>
              <a:rPr lang="nl-NL" sz="2800" dirty="0"/>
              <a:t>  staan de molecuultekeningen van azijnzuur en ethanol </a:t>
            </a:r>
            <a:r>
              <a:rPr lang="nl-NL" sz="2800" dirty="0" smtClean="0"/>
              <a:t>.</a:t>
            </a:r>
          </a:p>
          <a:p>
            <a:endParaRPr lang="nl-NL" sz="2800" dirty="0"/>
          </a:p>
          <a:p>
            <a:r>
              <a:rPr lang="nl-NL" sz="2800" dirty="0"/>
              <a:t>Geef de vergelijking van deze reactie. Er ontstaat bij deze reactie ook water!</a:t>
            </a:r>
            <a:endParaRPr lang="nl-NL" sz="2800" dirty="0"/>
          </a:p>
        </p:txBody>
      </p:sp>
      <p:pic>
        <p:nvPicPr>
          <p:cNvPr id="11" name="Afbeelding 10"/>
          <p:cNvPicPr>
            <a:picLocks noChangeAspect="1"/>
          </p:cNvPicPr>
          <p:nvPr/>
        </p:nvPicPr>
        <p:blipFill>
          <a:blip r:embed="rId2"/>
          <a:stretch>
            <a:fillRect/>
          </a:stretch>
        </p:blipFill>
        <p:spPr>
          <a:xfrm>
            <a:off x="8530045" y="3080196"/>
            <a:ext cx="4417423" cy="3380289"/>
          </a:xfrm>
          <a:prstGeom prst="rect">
            <a:avLst/>
          </a:prstGeom>
        </p:spPr>
      </p:pic>
    </p:spTree>
    <p:extLst>
      <p:ext uri="{BB962C8B-B14F-4D97-AF65-F5344CB8AC3E}">
        <p14:creationId xmlns:p14="http://schemas.microsoft.com/office/powerpoint/2010/main" val="21343313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Uitwerkingen </a:t>
            </a:r>
            <a:endParaRPr lang="nl-NL" dirty="0"/>
          </a:p>
        </p:txBody>
      </p:sp>
      <p:sp>
        <p:nvSpPr>
          <p:cNvPr id="3" name="Tijdelijke aanduiding voor inhoud 2"/>
          <p:cNvSpPr>
            <a:spLocks noGrp="1"/>
          </p:cNvSpPr>
          <p:nvPr>
            <p:ph idx="1"/>
          </p:nvPr>
        </p:nvSpPr>
        <p:spPr/>
        <p:txBody>
          <a:bodyPr/>
          <a:lstStyle/>
          <a:p>
            <a:pPr marL="0" indent="0">
              <a:buNone/>
            </a:pPr>
            <a:r>
              <a:rPr lang="nl-NL" dirty="0" smtClean="0"/>
              <a:t>Opgave 4</a:t>
            </a:r>
          </a:p>
          <a:p>
            <a:pPr marL="0" indent="0">
              <a:buNone/>
            </a:pPr>
            <a:r>
              <a:rPr lang="nl-NL" dirty="0"/>
              <a:t>CS₂ (s) -&gt; C (s) + 2S (s)</a:t>
            </a:r>
          </a:p>
          <a:p>
            <a:pPr marL="0" indent="0">
              <a:buNone/>
            </a:pPr>
            <a:endParaRPr lang="nl-NL" dirty="0" smtClean="0"/>
          </a:p>
          <a:p>
            <a:pPr marL="0" indent="0">
              <a:buNone/>
            </a:pPr>
            <a:r>
              <a:rPr lang="nl-NL" dirty="0" smtClean="0"/>
              <a:t>Opgave 5</a:t>
            </a:r>
          </a:p>
          <a:p>
            <a:pPr marL="0" indent="0">
              <a:buNone/>
            </a:pPr>
            <a:r>
              <a:rPr lang="nl-NL" dirty="0"/>
              <a:t>C</a:t>
            </a:r>
            <a:r>
              <a:rPr lang="nl-NL" baseline="-25000" dirty="0"/>
              <a:t>2</a:t>
            </a:r>
            <a:r>
              <a:rPr lang="nl-NL" dirty="0"/>
              <a:t>H</a:t>
            </a:r>
            <a:r>
              <a:rPr lang="nl-NL" baseline="-25000" dirty="0"/>
              <a:t>6</a:t>
            </a:r>
            <a:r>
              <a:rPr lang="nl-NL" dirty="0"/>
              <a:t>O (</a:t>
            </a:r>
            <a:r>
              <a:rPr lang="nl-NL" dirty="0" err="1"/>
              <a:t>aq</a:t>
            </a:r>
            <a:r>
              <a:rPr lang="nl-NL" dirty="0"/>
              <a:t>) + O₂ (g) -&gt;  C₂H₄O₂ (</a:t>
            </a:r>
            <a:r>
              <a:rPr lang="nl-NL" dirty="0" err="1"/>
              <a:t>aq</a:t>
            </a:r>
            <a:r>
              <a:rPr lang="nl-NL" dirty="0"/>
              <a:t>) + H₂O (l)</a:t>
            </a:r>
          </a:p>
          <a:p>
            <a:pPr marL="0" indent="0">
              <a:buNone/>
            </a:pPr>
            <a:endParaRPr lang="nl-NL" dirty="0"/>
          </a:p>
        </p:txBody>
      </p:sp>
    </p:spTree>
    <p:extLst>
      <p:ext uri="{BB962C8B-B14F-4D97-AF65-F5344CB8AC3E}">
        <p14:creationId xmlns:p14="http://schemas.microsoft.com/office/powerpoint/2010/main" val="1593331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Opgave 6</a:t>
            </a:r>
            <a:endParaRPr lang="nl-NL" dirty="0"/>
          </a:p>
        </p:txBody>
      </p:sp>
      <p:sp>
        <p:nvSpPr>
          <p:cNvPr id="3" name="Tijdelijke aanduiding voor inhoud 2"/>
          <p:cNvSpPr>
            <a:spLocks noGrp="1"/>
          </p:cNvSpPr>
          <p:nvPr>
            <p:ph idx="1"/>
          </p:nvPr>
        </p:nvSpPr>
        <p:spPr/>
        <p:txBody>
          <a:bodyPr/>
          <a:lstStyle/>
          <a:p>
            <a:pPr marL="0" indent="0">
              <a:buNone/>
            </a:pPr>
            <a:r>
              <a:rPr lang="nl-NL" dirty="0" smtClean="0"/>
              <a:t>Bij </a:t>
            </a:r>
            <a:r>
              <a:rPr lang="nl-NL" dirty="0"/>
              <a:t>de reactie van ethaan, C</a:t>
            </a:r>
            <a:r>
              <a:rPr lang="nl-NL" baseline="-25000" dirty="0"/>
              <a:t>2</a:t>
            </a:r>
            <a:r>
              <a:rPr lang="nl-NL" dirty="0"/>
              <a:t>H</a:t>
            </a:r>
            <a:r>
              <a:rPr lang="nl-NL" baseline="-25000" dirty="0"/>
              <a:t>6</a:t>
            </a:r>
            <a:r>
              <a:rPr lang="nl-NL" dirty="0"/>
              <a:t>(g), met zuurstof ontstaan waterdamp en koolstofdioxide.</a:t>
            </a:r>
          </a:p>
          <a:p>
            <a:pPr marL="0" indent="0">
              <a:buNone/>
            </a:pPr>
            <a:r>
              <a:rPr lang="nl-NL" dirty="0"/>
              <a:t>Stel de reactievergelijking op.</a:t>
            </a:r>
          </a:p>
          <a:p>
            <a:pPr marL="0" indent="0">
              <a:buNone/>
            </a:pPr>
            <a:r>
              <a:rPr lang="nl-NL" dirty="0"/>
              <a:t>Tip: Zorg eerst dat van koolstof en waterstof het aantal atomen klopt en tot slot de zuurstofatomen.</a:t>
            </a:r>
          </a:p>
          <a:p>
            <a:pPr marL="0" indent="0">
              <a:buNone/>
            </a:pPr>
            <a:endParaRPr lang="nl-NL" dirty="0"/>
          </a:p>
        </p:txBody>
      </p:sp>
      <p:sp>
        <p:nvSpPr>
          <p:cNvPr id="5" name="AutoShape 2" descr="C:\Users\Admin\AppData\Local\Temp\msohtmlclip1\01\clip_image002.jpg"/>
          <p:cNvSpPr>
            <a:spLocks noChangeAspect="1" noChangeArrowheads="1"/>
          </p:cNvSpPr>
          <p:nvPr/>
        </p:nvSpPr>
        <p:spPr bwMode="auto">
          <a:xfrm>
            <a:off x="123825" y="-5238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sp>
        <p:nvSpPr>
          <p:cNvPr id="6" name="Rechthoek 5"/>
          <p:cNvSpPr/>
          <p:nvPr/>
        </p:nvSpPr>
        <p:spPr>
          <a:xfrm>
            <a:off x="972266" y="4658504"/>
            <a:ext cx="4682692" cy="388696"/>
          </a:xfrm>
          <a:prstGeom prst="rect">
            <a:avLst/>
          </a:prstGeom>
        </p:spPr>
        <p:txBody>
          <a:bodyPr wrap="none">
            <a:spAutoFit/>
          </a:bodyPr>
          <a:lstStyle/>
          <a:p>
            <a:pPr marL="635" indent="-5715">
              <a:lnSpc>
                <a:spcPct val="107000"/>
              </a:lnSpc>
            </a:pPr>
            <a:r>
              <a:rPr lang="nl-NL" dirty="0">
                <a:solidFill>
                  <a:srgbClr val="FF0000"/>
                </a:solidFill>
                <a:latin typeface="Arial" panose="020B0604020202020204" pitchFamily="34" charset="0"/>
                <a:ea typeface="Arial" panose="020B0604020202020204" pitchFamily="34" charset="0"/>
              </a:rPr>
              <a:t>2C</a:t>
            </a:r>
            <a:r>
              <a:rPr lang="nl-NL" baseline="-25000" dirty="0">
                <a:solidFill>
                  <a:srgbClr val="FF0000"/>
                </a:solidFill>
                <a:latin typeface="Arial" panose="020B0604020202020204" pitchFamily="34" charset="0"/>
                <a:ea typeface="Arial" panose="020B0604020202020204" pitchFamily="34" charset="0"/>
              </a:rPr>
              <a:t>2</a:t>
            </a:r>
            <a:r>
              <a:rPr lang="nl-NL" dirty="0">
                <a:solidFill>
                  <a:srgbClr val="FF0000"/>
                </a:solidFill>
                <a:latin typeface="Arial" panose="020B0604020202020204" pitchFamily="34" charset="0"/>
                <a:ea typeface="Arial" panose="020B0604020202020204" pitchFamily="34" charset="0"/>
              </a:rPr>
              <a:t>H</a:t>
            </a:r>
            <a:r>
              <a:rPr lang="nl-NL" baseline="-25000" dirty="0">
                <a:solidFill>
                  <a:srgbClr val="FF0000"/>
                </a:solidFill>
                <a:latin typeface="Arial" panose="020B0604020202020204" pitchFamily="34" charset="0"/>
                <a:ea typeface="Arial" panose="020B0604020202020204" pitchFamily="34" charset="0"/>
              </a:rPr>
              <a:t>6</a:t>
            </a:r>
            <a:r>
              <a:rPr lang="nl-NL" dirty="0">
                <a:solidFill>
                  <a:srgbClr val="FF0000"/>
                </a:solidFill>
                <a:latin typeface="Arial" panose="020B0604020202020204" pitchFamily="34" charset="0"/>
                <a:ea typeface="Arial" panose="020B0604020202020204" pitchFamily="34" charset="0"/>
              </a:rPr>
              <a:t>(g)  + 7 O</a:t>
            </a:r>
            <a:r>
              <a:rPr lang="nl-NL" dirty="0">
                <a:solidFill>
                  <a:srgbClr val="FF0000"/>
                </a:solidFill>
                <a:latin typeface="Calibri" panose="020F0502020204030204" pitchFamily="34" charset="0"/>
                <a:ea typeface="Arial" panose="020B0604020202020204" pitchFamily="34" charset="0"/>
              </a:rPr>
              <a:t>₂</a:t>
            </a:r>
            <a:r>
              <a:rPr lang="nl-NL" dirty="0">
                <a:solidFill>
                  <a:srgbClr val="FF0000"/>
                </a:solidFill>
                <a:latin typeface="Arial" panose="020B0604020202020204" pitchFamily="34" charset="0"/>
                <a:ea typeface="Arial" panose="020B0604020202020204" pitchFamily="34" charset="0"/>
              </a:rPr>
              <a:t> (g) -&gt;4 CO</a:t>
            </a:r>
            <a:r>
              <a:rPr lang="nl-NL" dirty="0">
                <a:solidFill>
                  <a:srgbClr val="FF0000"/>
                </a:solidFill>
                <a:latin typeface="Calibri" panose="020F0502020204030204" pitchFamily="34" charset="0"/>
                <a:ea typeface="Arial" panose="020B0604020202020204" pitchFamily="34" charset="0"/>
              </a:rPr>
              <a:t>₂</a:t>
            </a:r>
            <a:r>
              <a:rPr lang="nl-NL" dirty="0">
                <a:solidFill>
                  <a:srgbClr val="FF0000"/>
                </a:solidFill>
                <a:latin typeface="Arial" panose="020B0604020202020204" pitchFamily="34" charset="0"/>
                <a:ea typeface="Arial" panose="020B0604020202020204" pitchFamily="34" charset="0"/>
              </a:rPr>
              <a:t> (g) + 6 H</a:t>
            </a:r>
            <a:r>
              <a:rPr lang="nl-NL" dirty="0">
                <a:solidFill>
                  <a:srgbClr val="FF0000"/>
                </a:solidFill>
                <a:latin typeface="Calibri" panose="020F0502020204030204" pitchFamily="34" charset="0"/>
                <a:ea typeface="Arial" panose="020B0604020202020204" pitchFamily="34" charset="0"/>
              </a:rPr>
              <a:t>₂</a:t>
            </a:r>
            <a:r>
              <a:rPr lang="nl-NL" dirty="0">
                <a:solidFill>
                  <a:srgbClr val="FF0000"/>
                </a:solidFill>
                <a:latin typeface="Arial" panose="020B0604020202020204" pitchFamily="34" charset="0"/>
                <a:ea typeface="Arial" panose="020B0604020202020204" pitchFamily="34" charset="0"/>
              </a:rPr>
              <a:t>O (g)</a:t>
            </a:r>
            <a:endParaRPr lang="nl-NL" dirty="0">
              <a:solidFill>
                <a:srgbClr val="000000"/>
              </a:solidFill>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627927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Opgave 7</a:t>
            </a:r>
            <a:endParaRPr lang="nl-NL" dirty="0"/>
          </a:p>
        </p:txBody>
      </p:sp>
      <p:sp>
        <p:nvSpPr>
          <p:cNvPr id="3" name="Tijdelijke aanduiding voor inhoud 2"/>
          <p:cNvSpPr>
            <a:spLocks noGrp="1"/>
          </p:cNvSpPr>
          <p:nvPr>
            <p:ph idx="1"/>
          </p:nvPr>
        </p:nvSpPr>
        <p:spPr/>
        <p:txBody>
          <a:bodyPr/>
          <a:lstStyle/>
          <a:p>
            <a:pPr marL="0" indent="0">
              <a:buNone/>
            </a:pPr>
            <a:r>
              <a:rPr lang="nl-NL" dirty="0"/>
              <a:t>Sommige lagen steenkool </a:t>
            </a:r>
            <a:r>
              <a:rPr lang="nl-NL" dirty="0" smtClean="0"/>
              <a:t>(C = koolstof ) liggen </a:t>
            </a:r>
            <a:r>
              <a:rPr lang="nl-NL" dirty="0"/>
              <a:t>zo diep in de bodem dat het economisch niet rendabel is om die met mijnbouw te winnen. Met het proces van 'kolenvergassing' is dat wel te doen. Men brengt via pijpen hete stoom in de steenkoollagen. Daar reageert de hete stoom met koolstof waarbij 'watergas' ontstaat. Dit is een mengsel van de gassen waterstof en </a:t>
            </a:r>
            <a:r>
              <a:rPr lang="nl-NL" dirty="0" err="1"/>
              <a:t>koolstofmonooxide</a:t>
            </a:r>
            <a:r>
              <a:rPr lang="nl-NL" dirty="0"/>
              <a:t>. Een deel van dit proces staat in het figuur hiernaast afgebeeld.</a:t>
            </a:r>
          </a:p>
          <a:p>
            <a:pPr marL="0" indent="0">
              <a:buNone/>
            </a:pPr>
            <a:r>
              <a:rPr lang="nl-NL" dirty="0"/>
              <a:t> </a:t>
            </a:r>
          </a:p>
          <a:p>
            <a:pPr marL="0" indent="0">
              <a:buNone/>
            </a:pPr>
            <a:r>
              <a:rPr lang="nl-NL" dirty="0"/>
              <a:t>Stel de reactievergelijking op </a:t>
            </a:r>
            <a:endParaRPr lang="nl-NL" dirty="0" smtClean="0"/>
          </a:p>
          <a:p>
            <a:pPr marL="0" indent="0">
              <a:buNone/>
            </a:pPr>
            <a:r>
              <a:rPr lang="nl-NL" dirty="0" smtClean="0"/>
              <a:t>voor </a:t>
            </a:r>
            <a:r>
              <a:rPr lang="nl-NL" dirty="0"/>
              <a:t>de vorming van watergas.</a:t>
            </a:r>
          </a:p>
          <a:p>
            <a:pPr marL="0" indent="0">
              <a:buNone/>
            </a:pPr>
            <a:endParaRPr lang="nl-NL" dirty="0"/>
          </a:p>
        </p:txBody>
      </p:sp>
      <p:pic>
        <p:nvPicPr>
          <p:cNvPr id="7" name="Afbeelding 6"/>
          <p:cNvPicPr>
            <a:picLocks noChangeAspect="1"/>
          </p:cNvPicPr>
          <p:nvPr/>
        </p:nvPicPr>
        <p:blipFill>
          <a:blip r:embed="rId2"/>
          <a:stretch>
            <a:fillRect/>
          </a:stretch>
        </p:blipFill>
        <p:spPr>
          <a:xfrm>
            <a:off x="8169584" y="4114800"/>
            <a:ext cx="3878318" cy="2743200"/>
          </a:xfrm>
          <a:prstGeom prst="rect">
            <a:avLst/>
          </a:prstGeom>
        </p:spPr>
      </p:pic>
      <p:sp>
        <p:nvSpPr>
          <p:cNvPr id="8" name="Rechthoek 7"/>
          <p:cNvSpPr/>
          <p:nvPr/>
        </p:nvSpPr>
        <p:spPr>
          <a:xfrm>
            <a:off x="838200" y="6176963"/>
            <a:ext cx="3794629" cy="388696"/>
          </a:xfrm>
          <a:prstGeom prst="rect">
            <a:avLst/>
          </a:prstGeom>
        </p:spPr>
        <p:txBody>
          <a:bodyPr wrap="none">
            <a:spAutoFit/>
          </a:bodyPr>
          <a:lstStyle/>
          <a:p>
            <a:pPr marL="635" indent="-5715">
              <a:lnSpc>
                <a:spcPct val="107000"/>
              </a:lnSpc>
              <a:spcAft>
                <a:spcPts val="295"/>
              </a:spcAft>
            </a:pPr>
            <a:r>
              <a:rPr lang="nl-NL" dirty="0">
                <a:solidFill>
                  <a:srgbClr val="FF0000"/>
                </a:solidFill>
                <a:latin typeface="Arial" panose="020B0604020202020204" pitchFamily="34" charset="0"/>
                <a:ea typeface="Arial" panose="020B0604020202020204" pitchFamily="34" charset="0"/>
              </a:rPr>
              <a:t>C (s) + H</a:t>
            </a:r>
            <a:r>
              <a:rPr lang="nl-NL" dirty="0">
                <a:solidFill>
                  <a:srgbClr val="FF0000"/>
                </a:solidFill>
                <a:latin typeface="Calibri" panose="020F0502020204030204" pitchFamily="34" charset="0"/>
                <a:ea typeface="Arial" panose="020B0604020202020204" pitchFamily="34" charset="0"/>
              </a:rPr>
              <a:t>₂</a:t>
            </a:r>
            <a:r>
              <a:rPr lang="nl-NL" dirty="0">
                <a:solidFill>
                  <a:srgbClr val="FF0000"/>
                </a:solidFill>
                <a:latin typeface="Arial" panose="020B0604020202020204" pitchFamily="34" charset="0"/>
                <a:ea typeface="Arial" panose="020B0604020202020204" pitchFamily="34" charset="0"/>
              </a:rPr>
              <a:t>O (g)  -&gt;  H</a:t>
            </a:r>
            <a:r>
              <a:rPr lang="nl-NL" dirty="0">
                <a:solidFill>
                  <a:srgbClr val="FF0000"/>
                </a:solidFill>
                <a:latin typeface="Calibri" panose="020F0502020204030204" pitchFamily="34" charset="0"/>
                <a:ea typeface="Arial" panose="020B0604020202020204" pitchFamily="34" charset="0"/>
              </a:rPr>
              <a:t>₂</a:t>
            </a:r>
            <a:r>
              <a:rPr lang="nl-NL" dirty="0">
                <a:solidFill>
                  <a:srgbClr val="FF0000"/>
                </a:solidFill>
                <a:latin typeface="Arial" panose="020B0604020202020204" pitchFamily="34" charset="0"/>
                <a:ea typeface="Arial" panose="020B0604020202020204" pitchFamily="34" charset="0"/>
              </a:rPr>
              <a:t>  (g) + CO (g)</a:t>
            </a:r>
            <a:endParaRPr lang="nl-NL" dirty="0">
              <a:solidFill>
                <a:srgbClr val="000000"/>
              </a:solidFill>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4165074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Lesdoel</a:t>
            </a:r>
            <a:endParaRPr lang="nl-NL" dirty="0"/>
          </a:p>
        </p:txBody>
      </p:sp>
      <p:sp>
        <p:nvSpPr>
          <p:cNvPr id="3" name="Tijdelijke aanduiding voor inhoud 2"/>
          <p:cNvSpPr>
            <a:spLocks noGrp="1"/>
          </p:cNvSpPr>
          <p:nvPr>
            <p:ph idx="1"/>
          </p:nvPr>
        </p:nvSpPr>
        <p:spPr/>
        <p:txBody>
          <a:bodyPr/>
          <a:lstStyle/>
          <a:p>
            <a:r>
              <a:rPr lang="nl-NL" dirty="0" smtClean="0"/>
              <a:t>Je kunt </a:t>
            </a:r>
            <a:r>
              <a:rPr lang="nl-NL" dirty="0" smtClean="0"/>
              <a:t>reactieschema’s </a:t>
            </a:r>
            <a:r>
              <a:rPr lang="nl-NL" smtClean="0"/>
              <a:t>opstellen en </a:t>
            </a:r>
            <a:r>
              <a:rPr lang="nl-NL" dirty="0" smtClean="0"/>
              <a:t>kloppend maken.</a:t>
            </a:r>
            <a:endParaRPr lang="nl-NL" dirty="0"/>
          </a:p>
        </p:txBody>
      </p:sp>
    </p:spTree>
    <p:extLst>
      <p:ext uri="{BB962C8B-B14F-4D97-AF65-F5344CB8AC3E}">
        <p14:creationId xmlns:p14="http://schemas.microsoft.com/office/powerpoint/2010/main" val="334159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Reactieschema -&gt; reactievergelijking</a:t>
            </a:r>
            <a:endParaRPr lang="nl-NL" dirty="0"/>
          </a:p>
        </p:txBody>
      </p:sp>
      <p:sp>
        <p:nvSpPr>
          <p:cNvPr id="3" name="Tijdelijke aanduiding voor inhoud 2"/>
          <p:cNvSpPr>
            <a:spLocks noGrp="1"/>
          </p:cNvSpPr>
          <p:nvPr>
            <p:ph idx="1"/>
          </p:nvPr>
        </p:nvSpPr>
        <p:spPr>
          <a:xfrm>
            <a:off x="838200" y="1825625"/>
            <a:ext cx="10515600" cy="643255"/>
          </a:xfrm>
        </p:spPr>
        <p:txBody>
          <a:bodyPr/>
          <a:lstStyle/>
          <a:p>
            <a:pPr marL="0" indent="0">
              <a:buNone/>
            </a:pPr>
            <a:r>
              <a:rPr lang="nl-NL" dirty="0" smtClean="0"/>
              <a:t>We gaan magnesium verbranden.</a:t>
            </a:r>
          </a:p>
        </p:txBody>
      </p:sp>
      <p:sp>
        <p:nvSpPr>
          <p:cNvPr id="4" name="Rechthoek 3"/>
          <p:cNvSpPr/>
          <p:nvPr/>
        </p:nvSpPr>
        <p:spPr>
          <a:xfrm>
            <a:off x="988419" y="2603817"/>
            <a:ext cx="4990020" cy="369332"/>
          </a:xfrm>
          <a:prstGeom prst="rect">
            <a:avLst/>
          </a:prstGeom>
        </p:spPr>
        <p:txBody>
          <a:bodyPr wrap="none">
            <a:spAutoFit/>
          </a:bodyPr>
          <a:lstStyle/>
          <a:p>
            <a:r>
              <a:rPr lang="nl-NL" dirty="0" smtClean="0"/>
              <a:t>magnesium(s)  +  zuurstof(g) → magnesiumoxide(s)</a:t>
            </a:r>
            <a:endParaRPr lang="nl-NL" dirty="0"/>
          </a:p>
        </p:txBody>
      </p:sp>
      <p:sp>
        <p:nvSpPr>
          <p:cNvPr id="5" name="Rechthoek 4"/>
          <p:cNvSpPr/>
          <p:nvPr/>
        </p:nvSpPr>
        <p:spPr>
          <a:xfrm>
            <a:off x="1462153" y="3270460"/>
            <a:ext cx="3546164" cy="369332"/>
          </a:xfrm>
          <a:prstGeom prst="rect">
            <a:avLst/>
          </a:prstGeom>
        </p:spPr>
        <p:txBody>
          <a:bodyPr wrap="none">
            <a:spAutoFit/>
          </a:bodyPr>
          <a:lstStyle/>
          <a:p>
            <a:r>
              <a:rPr lang="nl-NL" b="0" i="0" dirty="0" smtClean="0">
                <a:solidFill>
                  <a:srgbClr val="495057"/>
                </a:solidFill>
                <a:effectLst/>
                <a:latin typeface="Arial" panose="020B0604020202020204" pitchFamily="34" charset="0"/>
              </a:rPr>
              <a:t>Mg(s)    +     O</a:t>
            </a:r>
            <a:r>
              <a:rPr lang="nl-NL" b="0" i="0" baseline="-25000" dirty="0" smtClean="0">
                <a:solidFill>
                  <a:srgbClr val="495057"/>
                </a:solidFill>
                <a:effectLst/>
                <a:latin typeface="Arial" panose="020B0604020202020204" pitchFamily="34" charset="0"/>
              </a:rPr>
              <a:t>2</a:t>
            </a:r>
            <a:r>
              <a:rPr lang="nl-NL" b="0" i="0" dirty="0" smtClean="0">
                <a:solidFill>
                  <a:srgbClr val="495057"/>
                </a:solidFill>
                <a:effectLst/>
                <a:latin typeface="Arial" panose="020B0604020202020204" pitchFamily="34" charset="0"/>
              </a:rPr>
              <a:t>(g)    →    </a:t>
            </a:r>
            <a:r>
              <a:rPr lang="nl-NL" b="0" i="0" dirty="0" err="1" smtClean="0">
                <a:solidFill>
                  <a:srgbClr val="495057"/>
                </a:solidFill>
                <a:effectLst/>
                <a:latin typeface="Arial" panose="020B0604020202020204" pitchFamily="34" charset="0"/>
              </a:rPr>
              <a:t>MgO</a:t>
            </a:r>
            <a:r>
              <a:rPr lang="nl-NL" b="0" i="0" dirty="0" smtClean="0">
                <a:solidFill>
                  <a:srgbClr val="495057"/>
                </a:solidFill>
                <a:effectLst/>
                <a:latin typeface="Arial" panose="020B0604020202020204" pitchFamily="34" charset="0"/>
              </a:rPr>
              <a:t>(s)</a:t>
            </a:r>
            <a:endParaRPr lang="nl-NL" dirty="0"/>
          </a:p>
        </p:txBody>
      </p:sp>
      <p:pic>
        <p:nvPicPr>
          <p:cNvPr id="6" name="Afbeelding 5"/>
          <p:cNvPicPr>
            <a:picLocks noChangeAspect="1"/>
          </p:cNvPicPr>
          <p:nvPr/>
        </p:nvPicPr>
        <p:blipFill>
          <a:blip r:embed="rId2"/>
          <a:stretch>
            <a:fillRect/>
          </a:stretch>
        </p:blipFill>
        <p:spPr>
          <a:xfrm>
            <a:off x="1706472" y="3937103"/>
            <a:ext cx="3057525" cy="590550"/>
          </a:xfrm>
          <a:prstGeom prst="rect">
            <a:avLst/>
          </a:prstGeom>
        </p:spPr>
      </p:pic>
      <p:sp>
        <p:nvSpPr>
          <p:cNvPr id="7" name="Rechthoek 6"/>
          <p:cNvSpPr/>
          <p:nvPr/>
        </p:nvSpPr>
        <p:spPr>
          <a:xfrm>
            <a:off x="1398033" y="4824964"/>
            <a:ext cx="3610284" cy="369332"/>
          </a:xfrm>
          <a:prstGeom prst="rect">
            <a:avLst/>
          </a:prstGeom>
        </p:spPr>
        <p:txBody>
          <a:bodyPr wrap="none">
            <a:spAutoFit/>
          </a:bodyPr>
          <a:lstStyle/>
          <a:p>
            <a:r>
              <a:rPr lang="nl-NL" b="0" i="0" dirty="0" smtClean="0">
                <a:solidFill>
                  <a:srgbClr val="495057"/>
                </a:solidFill>
                <a:effectLst/>
                <a:latin typeface="Arial" panose="020B0604020202020204" pitchFamily="34" charset="0"/>
              </a:rPr>
              <a:t>2 Mg(s)  +   O</a:t>
            </a:r>
            <a:r>
              <a:rPr lang="nl-NL" b="0" i="0" baseline="-25000" dirty="0" smtClean="0">
                <a:solidFill>
                  <a:srgbClr val="495057"/>
                </a:solidFill>
                <a:effectLst/>
                <a:latin typeface="Arial" panose="020B0604020202020204" pitchFamily="34" charset="0"/>
              </a:rPr>
              <a:t>2</a:t>
            </a:r>
            <a:r>
              <a:rPr lang="nl-NL" b="0" i="0" dirty="0" smtClean="0">
                <a:solidFill>
                  <a:srgbClr val="495057"/>
                </a:solidFill>
                <a:effectLst/>
                <a:latin typeface="Arial" panose="020B0604020202020204" pitchFamily="34" charset="0"/>
              </a:rPr>
              <a:t>(g)    →   2 </a:t>
            </a:r>
            <a:r>
              <a:rPr lang="nl-NL" b="0" i="0" dirty="0" err="1" smtClean="0">
                <a:solidFill>
                  <a:srgbClr val="495057"/>
                </a:solidFill>
                <a:effectLst/>
                <a:latin typeface="Arial" panose="020B0604020202020204" pitchFamily="34" charset="0"/>
              </a:rPr>
              <a:t>MgO</a:t>
            </a:r>
            <a:r>
              <a:rPr lang="nl-NL" b="0" i="0" dirty="0" smtClean="0">
                <a:solidFill>
                  <a:srgbClr val="495057"/>
                </a:solidFill>
                <a:effectLst/>
                <a:latin typeface="Arial" panose="020B0604020202020204" pitchFamily="34" charset="0"/>
              </a:rPr>
              <a:t>(s)</a:t>
            </a:r>
            <a:endParaRPr lang="nl-NL" dirty="0"/>
          </a:p>
        </p:txBody>
      </p:sp>
      <p:pic>
        <p:nvPicPr>
          <p:cNvPr id="8" name="Afbeelding 7"/>
          <p:cNvPicPr>
            <a:picLocks noChangeAspect="1"/>
          </p:cNvPicPr>
          <p:nvPr/>
        </p:nvPicPr>
        <p:blipFill>
          <a:blip r:embed="rId2"/>
          <a:stretch>
            <a:fillRect/>
          </a:stretch>
        </p:blipFill>
        <p:spPr>
          <a:xfrm>
            <a:off x="1674412" y="5417550"/>
            <a:ext cx="3057525" cy="590550"/>
          </a:xfrm>
          <a:prstGeom prst="rect">
            <a:avLst/>
          </a:prstGeom>
        </p:spPr>
      </p:pic>
      <p:pic>
        <p:nvPicPr>
          <p:cNvPr id="9" name="Afbeelding 8"/>
          <p:cNvPicPr>
            <a:picLocks noChangeAspect="1"/>
          </p:cNvPicPr>
          <p:nvPr/>
        </p:nvPicPr>
        <p:blipFill rotWithShape="1">
          <a:blip r:embed="rId2"/>
          <a:srcRect l="69938" t="4284"/>
          <a:stretch/>
        </p:blipFill>
        <p:spPr>
          <a:xfrm>
            <a:off x="3812774" y="6008100"/>
            <a:ext cx="919163" cy="565253"/>
          </a:xfrm>
          <a:prstGeom prst="rect">
            <a:avLst/>
          </a:prstGeom>
        </p:spPr>
      </p:pic>
      <p:pic>
        <p:nvPicPr>
          <p:cNvPr id="10" name="Afbeelding 9"/>
          <p:cNvPicPr>
            <a:picLocks noChangeAspect="1"/>
          </p:cNvPicPr>
          <p:nvPr/>
        </p:nvPicPr>
        <p:blipFill rotWithShape="1">
          <a:blip r:embed="rId2"/>
          <a:srcRect r="80334" b="-136"/>
          <a:stretch/>
        </p:blipFill>
        <p:spPr>
          <a:xfrm>
            <a:off x="1674412" y="5940514"/>
            <a:ext cx="601299" cy="591354"/>
          </a:xfrm>
          <a:prstGeom prst="rect">
            <a:avLst/>
          </a:prstGeom>
        </p:spPr>
      </p:pic>
      <p:sp>
        <p:nvSpPr>
          <p:cNvPr id="11" name="Rechthoek 10"/>
          <p:cNvSpPr/>
          <p:nvPr/>
        </p:nvSpPr>
        <p:spPr>
          <a:xfrm>
            <a:off x="5978439" y="3270460"/>
            <a:ext cx="1594475" cy="369332"/>
          </a:xfrm>
          <a:prstGeom prst="rect">
            <a:avLst/>
          </a:prstGeom>
        </p:spPr>
        <p:txBody>
          <a:bodyPr wrap="none">
            <a:spAutoFit/>
          </a:bodyPr>
          <a:lstStyle/>
          <a:p>
            <a:r>
              <a:rPr lang="nl-NL" dirty="0" smtClean="0"/>
              <a:t>Reactieschema</a:t>
            </a:r>
            <a:endParaRPr lang="nl-NL" dirty="0"/>
          </a:p>
        </p:txBody>
      </p:sp>
      <p:sp>
        <p:nvSpPr>
          <p:cNvPr id="12" name="Rechthoek 11"/>
          <p:cNvSpPr/>
          <p:nvPr/>
        </p:nvSpPr>
        <p:spPr>
          <a:xfrm>
            <a:off x="5978439" y="4824964"/>
            <a:ext cx="1894814" cy="369332"/>
          </a:xfrm>
          <a:prstGeom prst="rect">
            <a:avLst/>
          </a:prstGeom>
        </p:spPr>
        <p:txBody>
          <a:bodyPr wrap="none">
            <a:spAutoFit/>
          </a:bodyPr>
          <a:lstStyle/>
          <a:p>
            <a:r>
              <a:rPr lang="nl-NL" dirty="0" smtClean="0"/>
              <a:t>reactievergelijking</a:t>
            </a:r>
            <a:endParaRPr lang="nl-NL" dirty="0"/>
          </a:p>
        </p:txBody>
      </p:sp>
    </p:spTree>
    <p:extLst>
      <p:ext uri="{BB962C8B-B14F-4D97-AF65-F5344CB8AC3E}">
        <p14:creationId xmlns:p14="http://schemas.microsoft.com/office/powerpoint/2010/main" val="2082512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voorbeeld</a:t>
            </a:r>
            <a:endParaRPr lang="nl-NL" dirty="0"/>
          </a:p>
        </p:txBody>
      </p:sp>
      <p:sp>
        <p:nvSpPr>
          <p:cNvPr id="3" name="Tijdelijke aanduiding voor inhoud 2"/>
          <p:cNvSpPr>
            <a:spLocks noGrp="1"/>
          </p:cNvSpPr>
          <p:nvPr>
            <p:ph idx="1"/>
          </p:nvPr>
        </p:nvSpPr>
        <p:spPr>
          <a:xfrm>
            <a:off x="838200" y="1825625"/>
            <a:ext cx="10515600" cy="1022078"/>
          </a:xfrm>
        </p:spPr>
        <p:txBody>
          <a:bodyPr/>
          <a:lstStyle/>
          <a:p>
            <a:pPr marL="0" indent="0">
              <a:buNone/>
            </a:pPr>
            <a:r>
              <a:rPr lang="nl-NL" dirty="0"/>
              <a:t>Bij de reactie van aluminium met chloorgas ontstaat de vaste stof </a:t>
            </a:r>
            <a:r>
              <a:rPr lang="nl-NL" dirty="0" smtClean="0"/>
              <a:t>aluminiumchloride (AlCl</a:t>
            </a:r>
            <a:r>
              <a:rPr lang="nl-NL" baseline="-25000" dirty="0" smtClean="0"/>
              <a:t>3</a:t>
            </a:r>
            <a:r>
              <a:rPr lang="nl-NL" dirty="0" smtClean="0"/>
              <a:t>).</a:t>
            </a:r>
            <a:endParaRPr lang="nl-NL" dirty="0"/>
          </a:p>
        </p:txBody>
      </p:sp>
      <p:sp>
        <p:nvSpPr>
          <p:cNvPr id="4" name="Rechthoek 3"/>
          <p:cNvSpPr/>
          <p:nvPr/>
        </p:nvSpPr>
        <p:spPr>
          <a:xfrm>
            <a:off x="838200" y="2982640"/>
            <a:ext cx="4608954" cy="369332"/>
          </a:xfrm>
          <a:prstGeom prst="rect">
            <a:avLst/>
          </a:prstGeom>
        </p:spPr>
        <p:txBody>
          <a:bodyPr wrap="none">
            <a:spAutoFit/>
          </a:bodyPr>
          <a:lstStyle/>
          <a:p>
            <a:r>
              <a:rPr lang="nl-NL" b="0" i="0" dirty="0" smtClean="0">
                <a:solidFill>
                  <a:srgbClr val="495057"/>
                </a:solidFill>
                <a:effectLst/>
                <a:latin typeface="Arial" panose="020B0604020202020204" pitchFamily="34" charset="0"/>
              </a:rPr>
              <a:t>1. Schrijf het reactieschema op in woorden.</a:t>
            </a:r>
            <a:endParaRPr lang="nl-NL" dirty="0"/>
          </a:p>
        </p:txBody>
      </p:sp>
      <p:graphicFrame>
        <p:nvGraphicFramePr>
          <p:cNvPr id="5" name="Tabel 4"/>
          <p:cNvGraphicFramePr>
            <a:graphicFrameLocks noGrp="1"/>
          </p:cNvGraphicFramePr>
          <p:nvPr>
            <p:extLst>
              <p:ext uri="{D42A27DB-BD31-4B8C-83A1-F6EECF244321}">
                <p14:modId xmlns:p14="http://schemas.microsoft.com/office/powerpoint/2010/main" val="20961861"/>
              </p:ext>
            </p:extLst>
          </p:nvPr>
        </p:nvGraphicFramePr>
        <p:xfrm>
          <a:off x="1045029" y="3351972"/>
          <a:ext cx="7982357" cy="548640"/>
        </p:xfrm>
        <a:graphic>
          <a:graphicData uri="http://schemas.openxmlformats.org/drawingml/2006/table">
            <a:tbl>
              <a:tblPr/>
              <a:tblGrid>
                <a:gridCol w="7982357">
                  <a:extLst>
                    <a:ext uri="{9D8B030D-6E8A-4147-A177-3AD203B41FA5}">
                      <a16:colId xmlns:a16="http://schemas.microsoft.com/office/drawing/2014/main" val="428268453"/>
                    </a:ext>
                  </a:extLst>
                </a:gridCol>
              </a:tblGrid>
              <a:tr h="390525">
                <a:tc>
                  <a:txBody>
                    <a:bodyPr/>
                    <a:lstStyle/>
                    <a:p>
                      <a:r>
                        <a:rPr lang="nl-NL" dirty="0">
                          <a:effectLst/>
                          <a:latin typeface="Arial" panose="020B0604020202020204" pitchFamily="34" charset="0"/>
                        </a:rPr>
                        <a:t/>
                      </a:r>
                      <a:br>
                        <a:rPr lang="nl-NL" dirty="0">
                          <a:effectLst/>
                          <a:latin typeface="Arial" panose="020B0604020202020204" pitchFamily="34" charset="0"/>
                        </a:rPr>
                      </a:br>
                      <a:r>
                        <a:rPr lang="nl-NL" dirty="0" smtClean="0">
                          <a:effectLst/>
                          <a:latin typeface="Arial" panose="020B0604020202020204" pitchFamily="34" charset="0"/>
                        </a:rPr>
                        <a:t>aluminium(s</a:t>
                      </a:r>
                      <a:r>
                        <a:rPr lang="nl-NL" dirty="0">
                          <a:effectLst/>
                          <a:latin typeface="Arial" panose="020B0604020202020204" pitchFamily="34" charset="0"/>
                        </a:rPr>
                        <a:t>) + chloor(g) → aluminiumchloride(s)</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87631344"/>
                  </a:ext>
                </a:extLst>
              </a:tr>
            </a:tbl>
          </a:graphicData>
        </a:graphic>
      </p:graphicFrame>
      <p:sp>
        <p:nvSpPr>
          <p:cNvPr id="6" name="Rechthoek 5"/>
          <p:cNvSpPr/>
          <p:nvPr/>
        </p:nvSpPr>
        <p:spPr>
          <a:xfrm>
            <a:off x="838200" y="4085278"/>
            <a:ext cx="4096058" cy="369332"/>
          </a:xfrm>
          <a:prstGeom prst="rect">
            <a:avLst/>
          </a:prstGeom>
        </p:spPr>
        <p:txBody>
          <a:bodyPr wrap="none">
            <a:spAutoFit/>
          </a:bodyPr>
          <a:lstStyle/>
          <a:p>
            <a:r>
              <a:rPr lang="nl-NL" b="0" i="0" dirty="0" smtClean="0">
                <a:solidFill>
                  <a:srgbClr val="495057"/>
                </a:solidFill>
                <a:effectLst/>
                <a:latin typeface="Arial" panose="020B0604020202020204" pitchFamily="34" charset="0"/>
              </a:rPr>
              <a:t>2. Vervang de woorden door formules.</a:t>
            </a:r>
            <a:endParaRPr lang="nl-NL" dirty="0"/>
          </a:p>
        </p:txBody>
      </p:sp>
      <p:graphicFrame>
        <p:nvGraphicFramePr>
          <p:cNvPr id="7" name="Tabel 6"/>
          <p:cNvGraphicFramePr>
            <a:graphicFrameLocks noGrp="1"/>
          </p:cNvGraphicFramePr>
          <p:nvPr>
            <p:extLst>
              <p:ext uri="{D42A27DB-BD31-4B8C-83A1-F6EECF244321}">
                <p14:modId xmlns:p14="http://schemas.microsoft.com/office/powerpoint/2010/main" val="3415449396"/>
              </p:ext>
            </p:extLst>
          </p:nvPr>
        </p:nvGraphicFramePr>
        <p:xfrm>
          <a:off x="1045029" y="4454610"/>
          <a:ext cx="8073797" cy="548640"/>
        </p:xfrm>
        <a:graphic>
          <a:graphicData uri="http://schemas.openxmlformats.org/drawingml/2006/table">
            <a:tbl>
              <a:tblPr/>
              <a:tblGrid>
                <a:gridCol w="8073797">
                  <a:extLst>
                    <a:ext uri="{9D8B030D-6E8A-4147-A177-3AD203B41FA5}">
                      <a16:colId xmlns:a16="http://schemas.microsoft.com/office/drawing/2014/main" val="1869253739"/>
                    </a:ext>
                  </a:extLst>
                </a:gridCol>
              </a:tblGrid>
              <a:tr h="266700">
                <a:tc>
                  <a:txBody>
                    <a:bodyPr/>
                    <a:lstStyle/>
                    <a:p>
                      <a:r>
                        <a:rPr lang="nl-NL" dirty="0">
                          <a:effectLst/>
                          <a:latin typeface="Arial" panose="020B0604020202020204" pitchFamily="34" charset="0"/>
                        </a:rPr>
                        <a:t/>
                      </a:r>
                      <a:br>
                        <a:rPr lang="nl-NL" dirty="0">
                          <a:effectLst/>
                          <a:latin typeface="Arial" panose="020B0604020202020204" pitchFamily="34" charset="0"/>
                        </a:rPr>
                      </a:br>
                      <a:r>
                        <a:rPr lang="nl-NL" dirty="0" smtClean="0">
                          <a:effectLst/>
                          <a:latin typeface="Arial" panose="020B0604020202020204" pitchFamily="34" charset="0"/>
                        </a:rPr>
                        <a:t>Al(s</a:t>
                      </a:r>
                      <a:r>
                        <a:rPr lang="nl-NL" dirty="0">
                          <a:effectLst/>
                          <a:latin typeface="Arial" panose="020B0604020202020204" pitchFamily="34" charset="0"/>
                        </a:rPr>
                        <a:t>) + Cl</a:t>
                      </a:r>
                      <a:r>
                        <a:rPr lang="nl-NL" baseline="-25000" dirty="0">
                          <a:effectLst/>
                          <a:latin typeface="Arial" panose="020B0604020202020204" pitchFamily="34" charset="0"/>
                        </a:rPr>
                        <a:t>2</a:t>
                      </a:r>
                      <a:r>
                        <a:rPr lang="nl-NL" dirty="0">
                          <a:effectLst/>
                          <a:latin typeface="Arial" panose="020B0604020202020204" pitchFamily="34" charset="0"/>
                        </a:rPr>
                        <a:t> (g) → AlCl</a:t>
                      </a:r>
                      <a:r>
                        <a:rPr lang="nl-NL" baseline="-25000" dirty="0">
                          <a:effectLst/>
                          <a:latin typeface="Arial" panose="020B0604020202020204" pitchFamily="34" charset="0"/>
                        </a:rPr>
                        <a:t>3</a:t>
                      </a:r>
                      <a:r>
                        <a:rPr lang="nl-NL" dirty="0">
                          <a:effectLst/>
                          <a:latin typeface="Arial" panose="020B0604020202020204" pitchFamily="34" charset="0"/>
                        </a:rPr>
                        <a:t> (s)</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678854219"/>
                  </a:ext>
                </a:extLst>
              </a:tr>
            </a:tbl>
          </a:graphicData>
        </a:graphic>
      </p:graphicFrame>
      <p:sp>
        <p:nvSpPr>
          <p:cNvPr id="8" name="Rechthoek 7"/>
          <p:cNvSpPr/>
          <p:nvPr/>
        </p:nvSpPr>
        <p:spPr>
          <a:xfrm>
            <a:off x="838199" y="5184353"/>
            <a:ext cx="8985069" cy="369332"/>
          </a:xfrm>
          <a:prstGeom prst="rect">
            <a:avLst/>
          </a:prstGeom>
        </p:spPr>
        <p:txBody>
          <a:bodyPr wrap="square">
            <a:spAutoFit/>
          </a:bodyPr>
          <a:lstStyle/>
          <a:p>
            <a:r>
              <a:rPr lang="nl-NL" b="0" i="0" dirty="0" smtClean="0">
                <a:solidFill>
                  <a:srgbClr val="495057"/>
                </a:solidFill>
                <a:effectLst/>
                <a:latin typeface="Arial" panose="020B0604020202020204" pitchFamily="34" charset="0"/>
              </a:rPr>
              <a:t>3. Bekijk in de formules hoeveel atomen van elke soort voor en achter de pijl staan.</a:t>
            </a:r>
            <a:endParaRPr lang="nl-NL" dirty="0"/>
          </a:p>
        </p:txBody>
      </p:sp>
      <p:sp>
        <p:nvSpPr>
          <p:cNvPr id="9" name="Rechthoek 8"/>
          <p:cNvSpPr/>
          <p:nvPr/>
        </p:nvSpPr>
        <p:spPr>
          <a:xfrm>
            <a:off x="1045029" y="5887244"/>
            <a:ext cx="10308770" cy="646331"/>
          </a:xfrm>
          <a:prstGeom prst="rect">
            <a:avLst/>
          </a:prstGeom>
        </p:spPr>
        <p:txBody>
          <a:bodyPr wrap="square">
            <a:spAutoFit/>
          </a:bodyPr>
          <a:lstStyle/>
          <a:p>
            <a:r>
              <a:rPr lang="nl-NL" b="0" i="0" dirty="0" smtClean="0">
                <a:effectLst/>
                <a:latin typeface="Arial" panose="020B0604020202020204" pitchFamily="34" charset="0"/>
              </a:rPr>
              <a:t>AI</a:t>
            </a:r>
            <a:r>
              <a:rPr lang="nl-NL" b="0" i="0" dirty="0" smtClean="0">
                <a:effectLst/>
                <a:latin typeface="Arial" panose="020B0604020202020204" pitchFamily="34" charset="0"/>
              </a:rPr>
              <a:t>: </a:t>
            </a:r>
            <a:r>
              <a:rPr lang="nl-NL" dirty="0" smtClean="0">
                <a:latin typeface="Arial" panose="020B0604020202020204" pitchFamily="34" charset="0"/>
              </a:rPr>
              <a:t>1 </a:t>
            </a:r>
            <a:r>
              <a:rPr lang="nl-NL" b="0" i="0" dirty="0" smtClean="0">
                <a:effectLst/>
                <a:latin typeface="Arial" panose="020B0604020202020204" pitchFamily="34" charset="0"/>
              </a:rPr>
              <a:t>atoom </a:t>
            </a:r>
            <a:r>
              <a:rPr lang="nl-NL" b="0" i="0" dirty="0" smtClean="0">
                <a:effectLst/>
                <a:latin typeface="Arial" panose="020B0604020202020204" pitchFamily="34" charset="0"/>
              </a:rPr>
              <a:t>voor en </a:t>
            </a:r>
            <a:r>
              <a:rPr lang="nl-NL" dirty="0">
                <a:latin typeface="Arial" panose="020B0604020202020204" pitchFamily="34" charset="0"/>
              </a:rPr>
              <a:t>1</a:t>
            </a:r>
            <a:r>
              <a:rPr lang="nl-NL" b="0" i="0" dirty="0" smtClean="0">
                <a:effectLst/>
                <a:latin typeface="Arial" panose="020B0604020202020204" pitchFamily="34" charset="0"/>
              </a:rPr>
              <a:t> </a:t>
            </a:r>
            <a:r>
              <a:rPr lang="nl-NL" b="0" i="0" dirty="0" smtClean="0">
                <a:effectLst/>
                <a:latin typeface="Arial" panose="020B0604020202020204" pitchFamily="34" charset="0"/>
              </a:rPr>
              <a:t>atoom achter de pijl. Dat klopt! </a:t>
            </a:r>
            <a:endParaRPr lang="nl-NL" b="0" i="0" dirty="0" smtClean="0">
              <a:effectLst/>
              <a:latin typeface="Arial" panose="020B0604020202020204" pitchFamily="34" charset="0"/>
            </a:endParaRPr>
          </a:p>
          <a:p>
            <a:r>
              <a:rPr lang="nl-NL" b="0" i="0" dirty="0" smtClean="0">
                <a:effectLst/>
                <a:latin typeface="Arial" panose="020B0604020202020204" pitchFamily="34" charset="0"/>
              </a:rPr>
              <a:t>Cl</a:t>
            </a:r>
            <a:r>
              <a:rPr lang="nl-NL" b="0" i="0" dirty="0" smtClean="0">
                <a:effectLst/>
                <a:latin typeface="Arial" panose="020B0604020202020204" pitchFamily="34" charset="0"/>
              </a:rPr>
              <a:t>: </a:t>
            </a:r>
            <a:r>
              <a:rPr lang="nl-NL" b="0" i="0" dirty="0" smtClean="0">
                <a:effectLst/>
                <a:latin typeface="Arial" panose="020B0604020202020204" pitchFamily="34" charset="0"/>
              </a:rPr>
              <a:t>2 atomen </a:t>
            </a:r>
            <a:r>
              <a:rPr lang="nl-NL" b="0" i="0" dirty="0" smtClean="0">
                <a:effectLst/>
                <a:latin typeface="Arial" panose="020B0604020202020204" pitchFamily="34" charset="0"/>
              </a:rPr>
              <a:t>voor en </a:t>
            </a:r>
            <a:r>
              <a:rPr lang="nl-NL" b="0" i="0" dirty="0" smtClean="0">
                <a:effectLst/>
                <a:latin typeface="Arial" panose="020B0604020202020204" pitchFamily="34" charset="0"/>
              </a:rPr>
              <a:t>3 </a:t>
            </a:r>
            <a:r>
              <a:rPr lang="nl-NL" b="0" i="0" dirty="0" smtClean="0">
                <a:effectLst/>
                <a:latin typeface="Arial" panose="020B0604020202020204" pitchFamily="34" charset="0"/>
              </a:rPr>
              <a:t>atomen achter de pijl. Dat klopt niet!</a:t>
            </a:r>
            <a:endParaRPr lang="nl-NL" dirty="0"/>
          </a:p>
        </p:txBody>
      </p:sp>
    </p:spTree>
    <p:extLst>
      <p:ext uri="{BB962C8B-B14F-4D97-AF65-F5344CB8AC3E}">
        <p14:creationId xmlns:p14="http://schemas.microsoft.com/office/powerpoint/2010/main" val="2662945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683623" y="1493580"/>
            <a:ext cx="10668000" cy="646331"/>
          </a:xfrm>
          <a:prstGeom prst="rect">
            <a:avLst/>
          </a:prstGeom>
        </p:spPr>
        <p:txBody>
          <a:bodyPr wrap="square">
            <a:spAutoFit/>
          </a:bodyPr>
          <a:lstStyle/>
          <a:p>
            <a:r>
              <a:rPr lang="nl-NL" dirty="0">
                <a:solidFill>
                  <a:srgbClr val="495057"/>
                </a:solidFill>
                <a:latin typeface="Arial" panose="020B0604020202020204" pitchFamily="34" charset="0"/>
              </a:rPr>
              <a:t>4. Om het aantal atomen kloppend te krijgen, moet je het aantal moleculen voor en achter de pijl aanpassen. Dat doe je door getallen (coëfficiënten) voor de molecuulformules te zetten.</a:t>
            </a:r>
            <a:endParaRPr lang="nl-NL" dirty="0"/>
          </a:p>
        </p:txBody>
      </p:sp>
      <p:sp>
        <p:nvSpPr>
          <p:cNvPr id="5" name="Rechthoek 4"/>
          <p:cNvSpPr/>
          <p:nvPr/>
        </p:nvSpPr>
        <p:spPr>
          <a:xfrm>
            <a:off x="683623" y="2329603"/>
            <a:ext cx="10998925" cy="2585323"/>
          </a:xfrm>
          <a:prstGeom prst="rect">
            <a:avLst/>
          </a:prstGeom>
        </p:spPr>
        <p:txBody>
          <a:bodyPr wrap="square">
            <a:spAutoFit/>
          </a:bodyPr>
          <a:lstStyle/>
          <a:p>
            <a:r>
              <a:rPr lang="nl-NL" dirty="0" smtClean="0">
                <a:latin typeface="Arial" panose="020B0604020202020204" pitchFamily="34" charset="0"/>
              </a:rPr>
              <a:t>Je </a:t>
            </a:r>
            <a:r>
              <a:rPr lang="nl-NL" dirty="0">
                <a:latin typeface="Arial" panose="020B0604020202020204" pitchFamily="34" charset="0"/>
              </a:rPr>
              <a:t>krijgt hetzelfde aantal chlooratomen voor en na de pijl als je drie moleculen Cl</a:t>
            </a:r>
            <a:r>
              <a:rPr lang="nl-NL" baseline="-25000" dirty="0">
                <a:latin typeface="Arial" panose="020B0604020202020204" pitchFamily="34" charset="0"/>
              </a:rPr>
              <a:t>2</a:t>
            </a:r>
            <a:r>
              <a:rPr lang="nl-NL" dirty="0">
                <a:latin typeface="Arial" panose="020B0604020202020204" pitchFamily="34" charset="0"/>
              </a:rPr>
              <a:t> hebt (dat zijn zes Cl atomen) en twee moleculen  AICI</a:t>
            </a:r>
            <a:r>
              <a:rPr lang="nl-NL" baseline="-25000" dirty="0">
                <a:latin typeface="Arial" panose="020B0604020202020204" pitchFamily="34" charset="0"/>
              </a:rPr>
              <a:t>3</a:t>
            </a:r>
            <a:r>
              <a:rPr lang="nl-NL" dirty="0">
                <a:latin typeface="Arial" panose="020B0604020202020204" pitchFamily="34" charset="0"/>
              </a:rPr>
              <a:t> (dat zijn ook zes Cl atomen)</a:t>
            </a:r>
          </a:p>
          <a:p>
            <a:r>
              <a:rPr lang="nl-NL" dirty="0">
                <a:latin typeface="Arial" panose="020B0604020202020204" pitchFamily="34" charset="0"/>
              </a:rPr>
              <a:t> </a:t>
            </a:r>
          </a:p>
          <a:p>
            <a:r>
              <a:rPr lang="nl-NL" dirty="0">
                <a:latin typeface="Arial" panose="020B0604020202020204" pitchFamily="34" charset="0"/>
              </a:rPr>
              <a:t>AI(s) + 3 CI</a:t>
            </a:r>
            <a:r>
              <a:rPr lang="nl-NL" baseline="-25000" dirty="0">
                <a:latin typeface="Arial" panose="020B0604020202020204" pitchFamily="34" charset="0"/>
              </a:rPr>
              <a:t>2</a:t>
            </a:r>
            <a:r>
              <a:rPr lang="nl-NL" dirty="0">
                <a:latin typeface="Arial" panose="020B0604020202020204" pitchFamily="34" charset="0"/>
              </a:rPr>
              <a:t>(g) → 2 AlCl</a:t>
            </a:r>
            <a:r>
              <a:rPr lang="nl-NL" baseline="-25000" dirty="0">
                <a:latin typeface="Arial" panose="020B0604020202020204" pitchFamily="34" charset="0"/>
              </a:rPr>
              <a:t>3</a:t>
            </a:r>
            <a:r>
              <a:rPr lang="nl-NL" dirty="0">
                <a:latin typeface="Arial" panose="020B0604020202020204" pitchFamily="34" charset="0"/>
              </a:rPr>
              <a:t>(s)</a:t>
            </a:r>
          </a:p>
          <a:p>
            <a:r>
              <a:rPr lang="nl-NL" dirty="0">
                <a:latin typeface="Arial" panose="020B0604020202020204" pitchFamily="34" charset="0"/>
              </a:rPr>
              <a:t> </a:t>
            </a:r>
          </a:p>
          <a:p>
            <a:r>
              <a:rPr lang="nl-NL" dirty="0">
                <a:latin typeface="Arial" panose="020B0604020202020204" pitchFamily="34" charset="0"/>
              </a:rPr>
              <a:t>Maar dit heeft gevolgen voor het aantal AI atomen. Nu staan achter de pijl 2 atomen AI. Om voor de pijl ook twee atomen AI te krijgen moet je hier een 2 voor zetten.</a:t>
            </a:r>
          </a:p>
          <a:p>
            <a:r>
              <a:rPr lang="nl-NL" dirty="0">
                <a:latin typeface="Arial" panose="020B0604020202020204" pitchFamily="34" charset="0"/>
              </a:rPr>
              <a:t> </a:t>
            </a:r>
          </a:p>
          <a:p>
            <a:r>
              <a:rPr lang="nl-NL" dirty="0">
                <a:latin typeface="Arial" panose="020B0604020202020204" pitchFamily="34" charset="0"/>
              </a:rPr>
              <a:t>2 AI(s) + 3 CI</a:t>
            </a:r>
            <a:r>
              <a:rPr lang="nl-NL" baseline="-25000" dirty="0">
                <a:latin typeface="Arial" panose="020B0604020202020204" pitchFamily="34" charset="0"/>
              </a:rPr>
              <a:t>2</a:t>
            </a:r>
            <a:r>
              <a:rPr lang="nl-NL" dirty="0">
                <a:latin typeface="Arial" panose="020B0604020202020204" pitchFamily="34" charset="0"/>
              </a:rPr>
              <a:t>(g) → 2 AlCl</a:t>
            </a:r>
            <a:r>
              <a:rPr lang="nl-NL" baseline="-25000" dirty="0">
                <a:latin typeface="Arial" panose="020B0604020202020204" pitchFamily="34" charset="0"/>
              </a:rPr>
              <a:t>3</a:t>
            </a:r>
            <a:r>
              <a:rPr lang="nl-NL" dirty="0">
                <a:latin typeface="Arial" panose="020B0604020202020204" pitchFamily="34" charset="0"/>
              </a:rPr>
              <a:t>(s)</a:t>
            </a:r>
            <a:endParaRPr lang="nl-NL" b="0" i="0" dirty="0">
              <a:effectLst/>
              <a:latin typeface="Arial" panose="020B0604020202020204" pitchFamily="34" charset="0"/>
            </a:endParaRPr>
          </a:p>
        </p:txBody>
      </p:sp>
      <p:graphicFrame>
        <p:nvGraphicFramePr>
          <p:cNvPr id="6" name="Tabel 5"/>
          <p:cNvGraphicFramePr>
            <a:graphicFrameLocks noGrp="1"/>
          </p:cNvGraphicFramePr>
          <p:nvPr>
            <p:extLst>
              <p:ext uri="{D42A27DB-BD31-4B8C-83A1-F6EECF244321}">
                <p14:modId xmlns:p14="http://schemas.microsoft.com/office/powerpoint/2010/main" val="3006937175"/>
              </p:ext>
            </p:extLst>
          </p:nvPr>
        </p:nvGraphicFramePr>
        <p:xfrm>
          <a:off x="862149" y="575774"/>
          <a:ext cx="8073797" cy="548640"/>
        </p:xfrm>
        <a:graphic>
          <a:graphicData uri="http://schemas.openxmlformats.org/drawingml/2006/table">
            <a:tbl>
              <a:tblPr/>
              <a:tblGrid>
                <a:gridCol w="8073797">
                  <a:extLst>
                    <a:ext uri="{9D8B030D-6E8A-4147-A177-3AD203B41FA5}">
                      <a16:colId xmlns:a16="http://schemas.microsoft.com/office/drawing/2014/main" val="1869253739"/>
                    </a:ext>
                  </a:extLst>
                </a:gridCol>
              </a:tblGrid>
              <a:tr h="266700">
                <a:tc>
                  <a:txBody>
                    <a:bodyPr/>
                    <a:lstStyle/>
                    <a:p>
                      <a:r>
                        <a:rPr lang="nl-NL" dirty="0">
                          <a:effectLst/>
                          <a:latin typeface="Arial" panose="020B0604020202020204" pitchFamily="34" charset="0"/>
                        </a:rPr>
                        <a:t/>
                      </a:r>
                      <a:br>
                        <a:rPr lang="nl-NL" dirty="0">
                          <a:effectLst/>
                          <a:latin typeface="Arial" panose="020B0604020202020204" pitchFamily="34" charset="0"/>
                        </a:rPr>
                      </a:br>
                      <a:r>
                        <a:rPr lang="nl-NL" dirty="0" smtClean="0">
                          <a:effectLst/>
                          <a:latin typeface="Arial" panose="020B0604020202020204" pitchFamily="34" charset="0"/>
                        </a:rPr>
                        <a:t>Al(s</a:t>
                      </a:r>
                      <a:r>
                        <a:rPr lang="nl-NL" dirty="0">
                          <a:effectLst/>
                          <a:latin typeface="Arial" panose="020B0604020202020204" pitchFamily="34" charset="0"/>
                        </a:rPr>
                        <a:t>) + Cl</a:t>
                      </a:r>
                      <a:r>
                        <a:rPr lang="nl-NL" baseline="-25000" dirty="0">
                          <a:effectLst/>
                          <a:latin typeface="Arial" panose="020B0604020202020204" pitchFamily="34" charset="0"/>
                        </a:rPr>
                        <a:t>2</a:t>
                      </a:r>
                      <a:r>
                        <a:rPr lang="nl-NL" dirty="0">
                          <a:effectLst/>
                          <a:latin typeface="Arial" panose="020B0604020202020204" pitchFamily="34" charset="0"/>
                        </a:rPr>
                        <a:t> (g) → AlCl</a:t>
                      </a:r>
                      <a:r>
                        <a:rPr lang="nl-NL" baseline="-25000" dirty="0">
                          <a:effectLst/>
                          <a:latin typeface="Arial" panose="020B0604020202020204" pitchFamily="34" charset="0"/>
                        </a:rPr>
                        <a:t>3</a:t>
                      </a:r>
                      <a:r>
                        <a:rPr lang="nl-NL" dirty="0">
                          <a:effectLst/>
                          <a:latin typeface="Arial" panose="020B0604020202020204" pitchFamily="34" charset="0"/>
                        </a:rPr>
                        <a:t> (s)</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678854219"/>
                  </a:ext>
                </a:extLst>
              </a:tr>
            </a:tbl>
          </a:graphicData>
        </a:graphic>
      </p:graphicFrame>
      <p:sp>
        <p:nvSpPr>
          <p:cNvPr id="7" name="Rechthoek 6"/>
          <p:cNvSpPr/>
          <p:nvPr/>
        </p:nvSpPr>
        <p:spPr>
          <a:xfrm>
            <a:off x="683623" y="5229888"/>
            <a:ext cx="3775393" cy="369332"/>
          </a:xfrm>
          <a:prstGeom prst="rect">
            <a:avLst/>
          </a:prstGeom>
        </p:spPr>
        <p:txBody>
          <a:bodyPr wrap="none">
            <a:spAutoFit/>
          </a:bodyPr>
          <a:lstStyle/>
          <a:p>
            <a:r>
              <a:rPr lang="nl-NL" dirty="0">
                <a:solidFill>
                  <a:srgbClr val="495057"/>
                </a:solidFill>
                <a:latin typeface="Arial" panose="020B0604020202020204" pitchFamily="34" charset="0"/>
              </a:rPr>
              <a:t>5. Controleer ten slotte of het klopt.</a:t>
            </a:r>
            <a:endParaRPr lang="nl-NL" dirty="0"/>
          </a:p>
        </p:txBody>
      </p:sp>
      <p:graphicFrame>
        <p:nvGraphicFramePr>
          <p:cNvPr id="9" name="Tabel 8"/>
          <p:cNvGraphicFramePr>
            <a:graphicFrameLocks noGrp="1"/>
          </p:cNvGraphicFramePr>
          <p:nvPr>
            <p:extLst>
              <p:ext uri="{D42A27DB-BD31-4B8C-83A1-F6EECF244321}">
                <p14:modId xmlns:p14="http://schemas.microsoft.com/office/powerpoint/2010/main" val="286650853"/>
              </p:ext>
            </p:extLst>
          </p:nvPr>
        </p:nvGraphicFramePr>
        <p:xfrm>
          <a:off x="683623" y="5599220"/>
          <a:ext cx="9310416" cy="1097280"/>
        </p:xfrm>
        <a:graphic>
          <a:graphicData uri="http://schemas.openxmlformats.org/drawingml/2006/table">
            <a:tbl>
              <a:tblPr/>
              <a:tblGrid>
                <a:gridCol w="9310416">
                  <a:extLst>
                    <a:ext uri="{9D8B030D-6E8A-4147-A177-3AD203B41FA5}">
                      <a16:colId xmlns:a16="http://schemas.microsoft.com/office/drawing/2014/main" val="2049565255"/>
                    </a:ext>
                  </a:extLst>
                </a:gridCol>
              </a:tblGrid>
              <a:tr h="809625">
                <a:tc>
                  <a:txBody>
                    <a:bodyPr/>
                    <a:lstStyle/>
                    <a:p>
                      <a:r>
                        <a:rPr lang="nl-NL" dirty="0">
                          <a:effectLst/>
                          <a:latin typeface="Arial" panose="020B0604020202020204" pitchFamily="34" charset="0"/>
                        </a:rPr>
                        <a:t/>
                      </a:r>
                      <a:br>
                        <a:rPr lang="nl-NL" dirty="0">
                          <a:effectLst/>
                          <a:latin typeface="Arial" panose="020B0604020202020204" pitchFamily="34" charset="0"/>
                        </a:rPr>
                      </a:br>
                      <a:r>
                        <a:rPr lang="nl-NL" dirty="0" smtClean="0">
                          <a:effectLst/>
                          <a:latin typeface="Arial" panose="020B0604020202020204" pitchFamily="34" charset="0"/>
                        </a:rPr>
                        <a:t>AI</a:t>
                      </a:r>
                      <a:r>
                        <a:rPr lang="nl-NL" dirty="0">
                          <a:effectLst/>
                          <a:latin typeface="Arial" panose="020B0604020202020204" pitchFamily="34" charset="0"/>
                        </a:rPr>
                        <a:t>: </a:t>
                      </a:r>
                      <a:r>
                        <a:rPr lang="nl-NL" dirty="0" smtClean="0">
                          <a:effectLst/>
                          <a:latin typeface="Arial" panose="020B0604020202020204" pitchFamily="34" charset="0"/>
                        </a:rPr>
                        <a:t>2 </a:t>
                      </a:r>
                      <a:r>
                        <a:rPr lang="nl-NL" dirty="0">
                          <a:effectLst/>
                          <a:latin typeface="Arial" panose="020B0604020202020204" pitchFamily="34" charset="0"/>
                        </a:rPr>
                        <a:t>atomen voor en </a:t>
                      </a:r>
                      <a:r>
                        <a:rPr lang="nl-NL" dirty="0" smtClean="0">
                          <a:effectLst/>
                          <a:latin typeface="Arial" panose="020B0604020202020204" pitchFamily="34" charset="0"/>
                        </a:rPr>
                        <a:t>2 </a:t>
                      </a:r>
                      <a:r>
                        <a:rPr lang="nl-NL" dirty="0">
                          <a:effectLst/>
                          <a:latin typeface="Arial" panose="020B0604020202020204" pitchFamily="34" charset="0"/>
                        </a:rPr>
                        <a:t>atomen achter de pijl.</a:t>
                      </a:r>
                    </a:p>
                    <a:p>
                      <a:r>
                        <a:rPr lang="nl-NL" dirty="0">
                          <a:effectLst/>
                          <a:latin typeface="Arial" panose="020B0604020202020204" pitchFamily="34" charset="0"/>
                        </a:rPr>
                        <a:t>Cl: </a:t>
                      </a:r>
                      <a:r>
                        <a:rPr lang="nl-NL" dirty="0" smtClean="0">
                          <a:effectLst/>
                          <a:latin typeface="Arial" panose="020B0604020202020204" pitchFamily="34" charset="0"/>
                        </a:rPr>
                        <a:t>6 </a:t>
                      </a:r>
                      <a:r>
                        <a:rPr lang="nl-NL" dirty="0">
                          <a:effectLst/>
                          <a:latin typeface="Arial" panose="020B0604020202020204" pitchFamily="34" charset="0"/>
                        </a:rPr>
                        <a:t>atomen voor en </a:t>
                      </a:r>
                      <a:r>
                        <a:rPr lang="nl-NL" dirty="0" smtClean="0">
                          <a:effectLst/>
                          <a:latin typeface="Arial" panose="020B0604020202020204" pitchFamily="34" charset="0"/>
                        </a:rPr>
                        <a:t>6</a:t>
                      </a:r>
                      <a:r>
                        <a:rPr lang="nl-NL" baseline="0" dirty="0" smtClean="0">
                          <a:effectLst/>
                          <a:latin typeface="Arial" panose="020B0604020202020204" pitchFamily="34" charset="0"/>
                        </a:rPr>
                        <a:t> </a:t>
                      </a:r>
                      <a:r>
                        <a:rPr lang="nl-NL" dirty="0" smtClean="0">
                          <a:effectLst/>
                          <a:latin typeface="Arial" panose="020B0604020202020204" pitchFamily="34" charset="0"/>
                        </a:rPr>
                        <a:t>atomen </a:t>
                      </a:r>
                      <a:r>
                        <a:rPr lang="nl-NL" dirty="0">
                          <a:effectLst/>
                          <a:latin typeface="Arial" panose="020B0604020202020204" pitchFamily="34" charset="0"/>
                        </a:rPr>
                        <a:t>achter de pijl.</a:t>
                      </a:r>
                    </a:p>
                    <a:p>
                      <a:r>
                        <a:rPr lang="nl-NL" dirty="0">
                          <a:effectLst/>
                          <a:latin typeface="Arial" panose="020B0604020202020204" pitchFamily="34" charset="0"/>
                        </a:rPr>
                        <a:t>Het klopt dus! Je hebt een reactievergelijking opgesteld.</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362527332"/>
                  </a:ext>
                </a:extLst>
              </a:tr>
            </a:tbl>
          </a:graphicData>
        </a:graphic>
      </p:graphicFrame>
    </p:spTree>
    <p:extLst>
      <p:ext uri="{BB962C8B-B14F-4D97-AF65-F5344CB8AC3E}">
        <p14:creationId xmlns:p14="http://schemas.microsoft.com/office/powerpoint/2010/main" val="4207870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Opgave 1</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dirty="0" smtClean="0"/>
              <a:t>Maak </a:t>
            </a:r>
            <a:r>
              <a:rPr lang="nl-NL" dirty="0"/>
              <a:t>de volgende  reactievergelijkingen kloppend</a:t>
            </a:r>
          </a:p>
          <a:p>
            <a:pPr marL="0" indent="0">
              <a:buNone/>
            </a:pPr>
            <a:r>
              <a:rPr lang="nl-NL" dirty="0"/>
              <a:t>a  …C(s) + …O</a:t>
            </a:r>
            <a:r>
              <a:rPr lang="nl-NL" baseline="-25000" dirty="0"/>
              <a:t>2</a:t>
            </a:r>
            <a:r>
              <a:rPr lang="nl-NL" dirty="0"/>
              <a:t>(g)  →  …CO(g)</a:t>
            </a:r>
          </a:p>
          <a:p>
            <a:pPr marL="0" indent="0">
              <a:buNone/>
            </a:pPr>
            <a:r>
              <a:rPr lang="nl-NL" dirty="0"/>
              <a:t>b  …Fe(s) + …CI</a:t>
            </a:r>
            <a:r>
              <a:rPr lang="nl-NL" baseline="-25000" dirty="0"/>
              <a:t>2</a:t>
            </a:r>
            <a:r>
              <a:rPr lang="nl-NL" dirty="0"/>
              <a:t>(g) → …FeCI</a:t>
            </a:r>
            <a:r>
              <a:rPr lang="nl-NL" baseline="-25000" dirty="0"/>
              <a:t>3</a:t>
            </a:r>
            <a:r>
              <a:rPr lang="nl-NL" dirty="0"/>
              <a:t>(s)</a:t>
            </a:r>
          </a:p>
          <a:p>
            <a:pPr marL="0" indent="0">
              <a:buNone/>
            </a:pPr>
            <a:r>
              <a:rPr lang="nl-NL" dirty="0"/>
              <a:t>c  …P(s) + …O</a:t>
            </a:r>
            <a:r>
              <a:rPr lang="nl-NL" baseline="-25000" dirty="0"/>
              <a:t>2</a:t>
            </a:r>
            <a:r>
              <a:rPr lang="nl-NL" dirty="0"/>
              <a:t>(g) → … P</a:t>
            </a:r>
            <a:r>
              <a:rPr lang="nl-NL" baseline="-25000" dirty="0"/>
              <a:t>2</a:t>
            </a:r>
            <a:r>
              <a:rPr lang="nl-NL" dirty="0"/>
              <a:t>O</a:t>
            </a:r>
            <a:r>
              <a:rPr lang="nl-NL" baseline="-25000" dirty="0"/>
              <a:t>5</a:t>
            </a:r>
            <a:r>
              <a:rPr lang="nl-NL" dirty="0"/>
              <a:t>(s</a:t>
            </a:r>
            <a:r>
              <a:rPr lang="nl-NL" dirty="0" smtClean="0"/>
              <a:t>)</a:t>
            </a:r>
            <a:endParaRPr lang="nl-NL" dirty="0"/>
          </a:p>
          <a:p>
            <a:pPr marL="0" indent="0">
              <a:buNone/>
            </a:pPr>
            <a:r>
              <a:rPr lang="nl-NL" dirty="0"/>
              <a:t>d  ...</a:t>
            </a:r>
            <a:r>
              <a:rPr lang="nl-NL" dirty="0" err="1"/>
              <a:t>AgCI</a:t>
            </a:r>
            <a:r>
              <a:rPr lang="nl-NL" dirty="0"/>
              <a:t>(s) → ...Ag(s) + ...CI</a:t>
            </a:r>
            <a:r>
              <a:rPr lang="nl-NL" baseline="-25000" dirty="0"/>
              <a:t>2</a:t>
            </a:r>
            <a:r>
              <a:rPr lang="nl-NL" dirty="0"/>
              <a:t>(g)</a:t>
            </a:r>
          </a:p>
          <a:p>
            <a:pPr marL="0" indent="0">
              <a:buNone/>
            </a:pPr>
            <a:r>
              <a:rPr lang="nl-NL" dirty="0"/>
              <a:t>e  …N</a:t>
            </a:r>
            <a:r>
              <a:rPr lang="nl-NL" baseline="-25000" dirty="0"/>
              <a:t>2</a:t>
            </a:r>
            <a:r>
              <a:rPr lang="nl-NL" dirty="0"/>
              <a:t> (g) + …O</a:t>
            </a:r>
            <a:r>
              <a:rPr lang="nl-NL" baseline="-25000" dirty="0"/>
              <a:t>2</a:t>
            </a:r>
            <a:r>
              <a:rPr lang="nl-NL" dirty="0"/>
              <a:t> (g) → …N</a:t>
            </a:r>
            <a:r>
              <a:rPr lang="nl-NL" baseline="-25000" dirty="0"/>
              <a:t>2</a:t>
            </a:r>
            <a:r>
              <a:rPr lang="nl-NL" dirty="0"/>
              <a:t>O</a:t>
            </a:r>
            <a:r>
              <a:rPr lang="nl-NL" baseline="-25000" dirty="0"/>
              <a:t>5</a:t>
            </a:r>
            <a:r>
              <a:rPr lang="nl-NL" dirty="0"/>
              <a:t> (s)</a:t>
            </a:r>
          </a:p>
          <a:p>
            <a:pPr marL="0" indent="0">
              <a:buNone/>
            </a:pPr>
            <a:r>
              <a:rPr lang="nl-NL" dirty="0"/>
              <a:t>f  …C</a:t>
            </a:r>
            <a:r>
              <a:rPr lang="nl-NL" baseline="-25000" dirty="0"/>
              <a:t>2</a:t>
            </a:r>
            <a:r>
              <a:rPr lang="nl-NL" dirty="0"/>
              <a:t>H</a:t>
            </a:r>
            <a:r>
              <a:rPr lang="nl-NL" baseline="-25000" dirty="0"/>
              <a:t>6</a:t>
            </a:r>
            <a:r>
              <a:rPr lang="nl-NL" dirty="0"/>
              <a:t> (g)  → …C (s) + …H</a:t>
            </a:r>
            <a:r>
              <a:rPr lang="nl-NL" baseline="-25000" dirty="0"/>
              <a:t>2</a:t>
            </a:r>
            <a:r>
              <a:rPr lang="nl-NL" dirty="0"/>
              <a:t> (g)</a:t>
            </a:r>
          </a:p>
          <a:p>
            <a:pPr marL="0" indent="0">
              <a:buNone/>
            </a:pPr>
            <a:r>
              <a:rPr lang="nl-NL" dirty="0"/>
              <a:t>g  …Ni (s) + …O</a:t>
            </a:r>
            <a:r>
              <a:rPr lang="nl-NL" baseline="-25000" dirty="0"/>
              <a:t>2</a:t>
            </a:r>
            <a:r>
              <a:rPr lang="nl-NL" dirty="0"/>
              <a:t> (g) → …</a:t>
            </a:r>
            <a:r>
              <a:rPr lang="nl-NL" dirty="0" err="1"/>
              <a:t>NiO</a:t>
            </a:r>
            <a:r>
              <a:rPr lang="nl-NL" dirty="0"/>
              <a:t> (s)</a:t>
            </a:r>
          </a:p>
          <a:p>
            <a:pPr marL="0" indent="0">
              <a:buNone/>
            </a:pPr>
            <a:endParaRPr lang="nl-NL" dirty="0"/>
          </a:p>
        </p:txBody>
      </p:sp>
      <p:sp>
        <p:nvSpPr>
          <p:cNvPr id="4" name="Rechthoek 3"/>
          <p:cNvSpPr/>
          <p:nvPr/>
        </p:nvSpPr>
        <p:spPr>
          <a:xfrm>
            <a:off x="5577840" y="2387378"/>
            <a:ext cx="5917474" cy="646331"/>
          </a:xfrm>
          <a:prstGeom prst="rect">
            <a:avLst/>
          </a:prstGeom>
        </p:spPr>
        <p:txBody>
          <a:bodyPr wrap="square">
            <a:spAutoFit/>
          </a:bodyPr>
          <a:lstStyle/>
          <a:p>
            <a:r>
              <a:rPr lang="nl-NL" dirty="0" smtClean="0">
                <a:solidFill>
                  <a:srgbClr val="000000"/>
                </a:solidFill>
                <a:latin typeface="Arial" panose="020B0604020202020204" pitchFamily="34" charset="0"/>
                <a:ea typeface="Arial" panose="020B0604020202020204" pitchFamily="34" charset="0"/>
              </a:rPr>
              <a:t> </a:t>
            </a:r>
            <a:r>
              <a:rPr lang="nl-NL" dirty="0">
                <a:solidFill>
                  <a:srgbClr val="FF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…C(s)+ O</a:t>
            </a:r>
            <a:r>
              <a:rPr lang="nl-NL" baseline="-25000" dirty="0">
                <a:solidFill>
                  <a:srgbClr val="00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(g) → </a:t>
            </a:r>
            <a:r>
              <a:rPr lang="nl-NL" dirty="0">
                <a:solidFill>
                  <a:srgbClr val="FF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…CO(g) </a:t>
            </a:r>
            <a:br>
              <a:rPr lang="nl-NL" dirty="0">
                <a:solidFill>
                  <a:srgbClr val="000000"/>
                </a:solidFill>
                <a:latin typeface="Arial" panose="020B0604020202020204" pitchFamily="34" charset="0"/>
                <a:ea typeface="Arial" panose="020B0604020202020204" pitchFamily="34" charset="0"/>
              </a:rPr>
            </a:br>
            <a:endParaRPr lang="nl-NL" dirty="0"/>
          </a:p>
        </p:txBody>
      </p:sp>
      <p:sp>
        <p:nvSpPr>
          <p:cNvPr id="5" name="Rechthoek 4"/>
          <p:cNvSpPr/>
          <p:nvPr/>
        </p:nvSpPr>
        <p:spPr>
          <a:xfrm>
            <a:off x="5657723" y="2799314"/>
            <a:ext cx="3938899" cy="369332"/>
          </a:xfrm>
          <a:prstGeom prst="rect">
            <a:avLst/>
          </a:prstGeom>
        </p:spPr>
        <p:txBody>
          <a:bodyPr wrap="none">
            <a:spAutoFit/>
          </a:bodyPr>
          <a:lstStyle/>
          <a:p>
            <a:r>
              <a:rPr lang="nl-NL" dirty="0">
                <a:solidFill>
                  <a:srgbClr val="FF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…Fe(s) + …</a:t>
            </a:r>
            <a:r>
              <a:rPr lang="nl-NL" dirty="0">
                <a:solidFill>
                  <a:srgbClr val="FF0000"/>
                </a:solidFill>
                <a:latin typeface="Arial" panose="020B0604020202020204" pitchFamily="34" charset="0"/>
                <a:ea typeface="Arial" panose="020B0604020202020204" pitchFamily="34" charset="0"/>
              </a:rPr>
              <a:t>3</a:t>
            </a:r>
            <a:r>
              <a:rPr lang="nl-NL" dirty="0">
                <a:solidFill>
                  <a:srgbClr val="000000"/>
                </a:solidFill>
                <a:latin typeface="Arial" panose="020B0604020202020204" pitchFamily="34" charset="0"/>
                <a:ea typeface="Arial" panose="020B0604020202020204" pitchFamily="34" charset="0"/>
              </a:rPr>
              <a:t>CI</a:t>
            </a:r>
            <a:r>
              <a:rPr lang="nl-NL" baseline="-25000" dirty="0">
                <a:solidFill>
                  <a:srgbClr val="00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(g) → </a:t>
            </a:r>
            <a:r>
              <a:rPr lang="nl-NL" dirty="0">
                <a:solidFill>
                  <a:srgbClr val="FF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…FeCI</a:t>
            </a:r>
            <a:r>
              <a:rPr lang="nl-NL" baseline="-25000" dirty="0">
                <a:solidFill>
                  <a:srgbClr val="000000"/>
                </a:solidFill>
                <a:latin typeface="Arial" panose="020B0604020202020204" pitchFamily="34" charset="0"/>
                <a:ea typeface="Arial" panose="020B0604020202020204" pitchFamily="34" charset="0"/>
              </a:rPr>
              <a:t>3</a:t>
            </a:r>
            <a:r>
              <a:rPr lang="nl-NL" dirty="0">
                <a:solidFill>
                  <a:srgbClr val="000000"/>
                </a:solidFill>
                <a:latin typeface="Arial" panose="020B0604020202020204" pitchFamily="34" charset="0"/>
                <a:ea typeface="Arial" panose="020B0604020202020204" pitchFamily="34" charset="0"/>
              </a:rPr>
              <a:t>(s) </a:t>
            </a:r>
            <a:endParaRPr lang="nl-NL" dirty="0"/>
          </a:p>
        </p:txBody>
      </p:sp>
      <p:sp>
        <p:nvSpPr>
          <p:cNvPr id="6" name="Rechthoek 5"/>
          <p:cNvSpPr/>
          <p:nvPr/>
        </p:nvSpPr>
        <p:spPr>
          <a:xfrm>
            <a:off x="5657723" y="3303583"/>
            <a:ext cx="3754554" cy="369332"/>
          </a:xfrm>
          <a:prstGeom prst="rect">
            <a:avLst/>
          </a:prstGeom>
        </p:spPr>
        <p:txBody>
          <a:bodyPr wrap="none">
            <a:spAutoFit/>
          </a:bodyPr>
          <a:lstStyle/>
          <a:p>
            <a:r>
              <a:rPr lang="nl-NL" dirty="0">
                <a:solidFill>
                  <a:srgbClr val="FF0000"/>
                </a:solidFill>
                <a:latin typeface="Arial" panose="020B0604020202020204" pitchFamily="34" charset="0"/>
                <a:ea typeface="Arial" panose="020B0604020202020204" pitchFamily="34" charset="0"/>
              </a:rPr>
              <a:t>4</a:t>
            </a:r>
            <a:r>
              <a:rPr lang="nl-NL" dirty="0">
                <a:solidFill>
                  <a:srgbClr val="000000"/>
                </a:solidFill>
                <a:latin typeface="Arial" panose="020B0604020202020204" pitchFamily="34" charset="0"/>
                <a:ea typeface="Arial" panose="020B0604020202020204" pitchFamily="34" charset="0"/>
              </a:rPr>
              <a:t>…P(s) + …</a:t>
            </a:r>
            <a:r>
              <a:rPr lang="nl-NL" dirty="0">
                <a:solidFill>
                  <a:srgbClr val="FF0000"/>
                </a:solidFill>
                <a:latin typeface="Arial" panose="020B0604020202020204" pitchFamily="34" charset="0"/>
                <a:ea typeface="Arial" panose="020B0604020202020204" pitchFamily="34" charset="0"/>
              </a:rPr>
              <a:t>5</a:t>
            </a:r>
            <a:r>
              <a:rPr lang="nl-NL" dirty="0">
                <a:solidFill>
                  <a:srgbClr val="000000"/>
                </a:solidFill>
                <a:latin typeface="Arial" panose="020B0604020202020204" pitchFamily="34" charset="0"/>
                <a:ea typeface="Arial" panose="020B0604020202020204" pitchFamily="34" charset="0"/>
              </a:rPr>
              <a:t>O</a:t>
            </a:r>
            <a:r>
              <a:rPr lang="nl-NL" baseline="-25000" dirty="0">
                <a:solidFill>
                  <a:srgbClr val="00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(g) → …</a:t>
            </a:r>
            <a:r>
              <a:rPr lang="nl-NL" dirty="0">
                <a:solidFill>
                  <a:srgbClr val="FF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 P</a:t>
            </a:r>
            <a:r>
              <a:rPr lang="nl-NL" baseline="-25000" dirty="0">
                <a:solidFill>
                  <a:srgbClr val="00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O</a:t>
            </a:r>
            <a:r>
              <a:rPr lang="nl-NL" baseline="-25000" dirty="0">
                <a:solidFill>
                  <a:srgbClr val="000000"/>
                </a:solidFill>
                <a:latin typeface="Arial" panose="020B0604020202020204" pitchFamily="34" charset="0"/>
                <a:ea typeface="Arial" panose="020B0604020202020204" pitchFamily="34" charset="0"/>
              </a:rPr>
              <a:t>5</a:t>
            </a:r>
            <a:r>
              <a:rPr lang="nl-NL" dirty="0">
                <a:solidFill>
                  <a:srgbClr val="000000"/>
                </a:solidFill>
                <a:latin typeface="Arial" panose="020B0604020202020204" pitchFamily="34" charset="0"/>
                <a:ea typeface="Arial" panose="020B0604020202020204" pitchFamily="34" charset="0"/>
              </a:rPr>
              <a:t>(s) </a:t>
            </a:r>
            <a:endParaRPr lang="nl-NL" dirty="0"/>
          </a:p>
        </p:txBody>
      </p:sp>
      <p:sp>
        <p:nvSpPr>
          <p:cNvPr id="7" name="Rechthoek 6"/>
          <p:cNvSpPr/>
          <p:nvPr/>
        </p:nvSpPr>
        <p:spPr>
          <a:xfrm>
            <a:off x="5618534" y="3807852"/>
            <a:ext cx="3635932" cy="369332"/>
          </a:xfrm>
          <a:prstGeom prst="rect">
            <a:avLst/>
          </a:prstGeom>
        </p:spPr>
        <p:txBody>
          <a:bodyPr wrap="none">
            <a:spAutoFit/>
          </a:bodyPr>
          <a:lstStyle/>
          <a:p>
            <a:r>
              <a:rPr lang="nl-NL" dirty="0">
                <a:solidFill>
                  <a:srgbClr val="000000"/>
                </a:solidFill>
                <a:latin typeface="Arial" panose="020B0604020202020204" pitchFamily="34" charset="0"/>
                <a:ea typeface="Arial" panose="020B0604020202020204" pitchFamily="34" charset="0"/>
              </a:rPr>
              <a:t>..</a:t>
            </a:r>
            <a:r>
              <a:rPr lang="nl-NL" dirty="0">
                <a:solidFill>
                  <a:srgbClr val="FF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.AgCI(s) → </a:t>
            </a:r>
            <a:r>
              <a:rPr lang="nl-NL" dirty="0">
                <a:solidFill>
                  <a:srgbClr val="FF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Ag(s) + ...CI</a:t>
            </a:r>
            <a:r>
              <a:rPr lang="nl-NL" baseline="-25000" dirty="0">
                <a:solidFill>
                  <a:srgbClr val="00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(g) </a:t>
            </a:r>
            <a:endParaRPr lang="nl-NL" dirty="0"/>
          </a:p>
        </p:txBody>
      </p:sp>
      <p:sp>
        <p:nvSpPr>
          <p:cNvPr id="8" name="Rechthoek 7"/>
          <p:cNvSpPr/>
          <p:nvPr/>
        </p:nvSpPr>
        <p:spPr>
          <a:xfrm>
            <a:off x="5659229" y="4447058"/>
            <a:ext cx="4006225" cy="369332"/>
          </a:xfrm>
          <a:prstGeom prst="rect">
            <a:avLst/>
          </a:prstGeom>
        </p:spPr>
        <p:txBody>
          <a:bodyPr wrap="none">
            <a:spAutoFit/>
          </a:bodyPr>
          <a:lstStyle/>
          <a:p>
            <a:r>
              <a:rPr lang="nl-NL" dirty="0">
                <a:solidFill>
                  <a:srgbClr val="FF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…N</a:t>
            </a:r>
            <a:r>
              <a:rPr lang="nl-NL" baseline="-25000" dirty="0">
                <a:solidFill>
                  <a:srgbClr val="00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 (g) + </a:t>
            </a:r>
            <a:r>
              <a:rPr lang="nl-NL" dirty="0">
                <a:solidFill>
                  <a:srgbClr val="FF0000"/>
                </a:solidFill>
                <a:latin typeface="Arial" panose="020B0604020202020204" pitchFamily="34" charset="0"/>
                <a:ea typeface="Arial" panose="020B0604020202020204" pitchFamily="34" charset="0"/>
              </a:rPr>
              <a:t>5</a:t>
            </a:r>
            <a:r>
              <a:rPr lang="nl-NL" dirty="0">
                <a:solidFill>
                  <a:srgbClr val="000000"/>
                </a:solidFill>
                <a:latin typeface="Arial" panose="020B0604020202020204" pitchFamily="34" charset="0"/>
                <a:ea typeface="Arial" panose="020B0604020202020204" pitchFamily="34" charset="0"/>
              </a:rPr>
              <a:t>…O</a:t>
            </a:r>
            <a:r>
              <a:rPr lang="nl-NL" baseline="-25000" dirty="0">
                <a:solidFill>
                  <a:srgbClr val="00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 (g) → </a:t>
            </a:r>
            <a:r>
              <a:rPr lang="nl-NL" dirty="0">
                <a:solidFill>
                  <a:srgbClr val="FF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…N</a:t>
            </a:r>
            <a:r>
              <a:rPr lang="nl-NL" baseline="-25000" dirty="0">
                <a:solidFill>
                  <a:srgbClr val="00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O</a:t>
            </a:r>
            <a:r>
              <a:rPr lang="nl-NL" baseline="-25000" dirty="0">
                <a:solidFill>
                  <a:srgbClr val="000000"/>
                </a:solidFill>
                <a:latin typeface="Arial" panose="020B0604020202020204" pitchFamily="34" charset="0"/>
                <a:ea typeface="Arial" panose="020B0604020202020204" pitchFamily="34" charset="0"/>
              </a:rPr>
              <a:t>5</a:t>
            </a:r>
            <a:r>
              <a:rPr lang="nl-NL" dirty="0">
                <a:solidFill>
                  <a:srgbClr val="000000"/>
                </a:solidFill>
                <a:latin typeface="Arial" panose="020B0604020202020204" pitchFamily="34" charset="0"/>
                <a:ea typeface="Arial" panose="020B0604020202020204" pitchFamily="34" charset="0"/>
              </a:rPr>
              <a:t> (s) </a:t>
            </a:r>
            <a:endParaRPr lang="nl-NL" dirty="0"/>
          </a:p>
        </p:txBody>
      </p:sp>
      <p:sp>
        <p:nvSpPr>
          <p:cNvPr id="9" name="Rechthoek 8"/>
          <p:cNvSpPr/>
          <p:nvPr/>
        </p:nvSpPr>
        <p:spPr>
          <a:xfrm>
            <a:off x="5687532" y="5001995"/>
            <a:ext cx="3831498" cy="369332"/>
          </a:xfrm>
          <a:prstGeom prst="rect">
            <a:avLst/>
          </a:prstGeom>
        </p:spPr>
        <p:txBody>
          <a:bodyPr wrap="none">
            <a:spAutoFit/>
          </a:bodyPr>
          <a:lstStyle/>
          <a:p>
            <a:r>
              <a:rPr lang="nl-NL" dirty="0">
                <a:solidFill>
                  <a:srgbClr val="000000"/>
                </a:solidFill>
                <a:latin typeface="Arial" panose="020B0604020202020204" pitchFamily="34" charset="0"/>
                <a:ea typeface="Arial" panose="020B0604020202020204" pitchFamily="34" charset="0"/>
              </a:rPr>
              <a:t>…C</a:t>
            </a:r>
            <a:r>
              <a:rPr lang="nl-NL" baseline="-25000" dirty="0">
                <a:solidFill>
                  <a:srgbClr val="00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H</a:t>
            </a:r>
            <a:r>
              <a:rPr lang="nl-NL" baseline="-25000" dirty="0">
                <a:solidFill>
                  <a:srgbClr val="000000"/>
                </a:solidFill>
                <a:latin typeface="Arial" panose="020B0604020202020204" pitchFamily="34" charset="0"/>
                <a:ea typeface="Arial" panose="020B0604020202020204" pitchFamily="34" charset="0"/>
              </a:rPr>
              <a:t>6</a:t>
            </a:r>
            <a:r>
              <a:rPr lang="nl-NL" dirty="0">
                <a:solidFill>
                  <a:srgbClr val="000000"/>
                </a:solidFill>
                <a:latin typeface="Arial" panose="020B0604020202020204" pitchFamily="34" charset="0"/>
                <a:ea typeface="Arial" panose="020B0604020202020204" pitchFamily="34" charset="0"/>
              </a:rPr>
              <a:t> (g)  → </a:t>
            </a:r>
            <a:r>
              <a:rPr lang="nl-NL" dirty="0">
                <a:solidFill>
                  <a:srgbClr val="FF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…C (s) + …</a:t>
            </a:r>
            <a:r>
              <a:rPr lang="nl-NL" dirty="0">
                <a:solidFill>
                  <a:srgbClr val="FF0000"/>
                </a:solidFill>
                <a:latin typeface="Arial" panose="020B0604020202020204" pitchFamily="34" charset="0"/>
                <a:ea typeface="Arial" panose="020B0604020202020204" pitchFamily="34" charset="0"/>
              </a:rPr>
              <a:t>3</a:t>
            </a:r>
            <a:r>
              <a:rPr lang="nl-NL" dirty="0">
                <a:solidFill>
                  <a:srgbClr val="000000"/>
                </a:solidFill>
                <a:latin typeface="Arial" panose="020B0604020202020204" pitchFamily="34" charset="0"/>
                <a:ea typeface="Arial" panose="020B0604020202020204" pitchFamily="34" charset="0"/>
              </a:rPr>
              <a:t>H</a:t>
            </a:r>
            <a:r>
              <a:rPr lang="nl-NL" baseline="-25000" dirty="0">
                <a:solidFill>
                  <a:srgbClr val="00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 (g) </a:t>
            </a:r>
            <a:endParaRPr lang="nl-NL" dirty="0"/>
          </a:p>
        </p:txBody>
      </p:sp>
      <p:sp>
        <p:nvSpPr>
          <p:cNvPr id="10" name="Rechthoek 9"/>
          <p:cNvSpPr/>
          <p:nvPr/>
        </p:nvSpPr>
        <p:spPr>
          <a:xfrm>
            <a:off x="5667655" y="5506264"/>
            <a:ext cx="3851375" cy="377667"/>
          </a:xfrm>
          <a:prstGeom prst="rect">
            <a:avLst/>
          </a:prstGeom>
        </p:spPr>
        <p:txBody>
          <a:bodyPr wrap="none">
            <a:spAutoFit/>
          </a:bodyPr>
          <a:lstStyle/>
          <a:p>
            <a:pPr marL="142875" indent="-5715" algn="just">
              <a:lnSpc>
                <a:spcPct val="103000"/>
              </a:lnSpc>
              <a:spcAft>
                <a:spcPts val="75"/>
              </a:spcAft>
            </a:pPr>
            <a:r>
              <a:rPr lang="nl-NL" dirty="0">
                <a:solidFill>
                  <a:srgbClr val="000000"/>
                </a:solidFill>
                <a:latin typeface="Arial" panose="020B0604020202020204" pitchFamily="34" charset="0"/>
                <a:ea typeface="Arial" panose="020B0604020202020204" pitchFamily="34" charset="0"/>
              </a:rPr>
              <a:t>…</a:t>
            </a:r>
            <a:r>
              <a:rPr lang="nl-NL" dirty="0">
                <a:solidFill>
                  <a:srgbClr val="FF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Ni (s) + …O</a:t>
            </a:r>
            <a:r>
              <a:rPr lang="nl-NL" baseline="-25000" dirty="0">
                <a:solidFill>
                  <a:srgbClr val="00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 (g) → </a:t>
            </a:r>
            <a:r>
              <a:rPr lang="nl-NL" dirty="0">
                <a:solidFill>
                  <a:srgbClr val="FF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a:t>
            </a:r>
            <a:r>
              <a:rPr lang="nl-NL" dirty="0" err="1">
                <a:solidFill>
                  <a:srgbClr val="000000"/>
                </a:solidFill>
                <a:latin typeface="Arial" panose="020B0604020202020204" pitchFamily="34" charset="0"/>
                <a:ea typeface="Arial" panose="020B0604020202020204" pitchFamily="34" charset="0"/>
              </a:rPr>
              <a:t>NiO</a:t>
            </a:r>
            <a:r>
              <a:rPr lang="nl-NL" dirty="0">
                <a:solidFill>
                  <a:srgbClr val="000000"/>
                </a:solidFill>
                <a:latin typeface="Arial" panose="020B0604020202020204" pitchFamily="34" charset="0"/>
                <a:ea typeface="Arial" panose="020B0604020202020204" pitchFamily="34" charset="0"/>
              </a:rPr>
              <a:t> (s) </a:t>
            </a:r>
          </a:p>
        </p:txBody>
      </p:sp>
    </p:spTree>
    <p:extLst>
      <p:ext uri="{BB962C8B-B14F-4D97-AF65-F5344CB8AC3E}">
        <p14:creationId xmlns:p14="http://schemas.microsoft.com/office/powerpoint/2010/main" val="3154743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pt-BR" b="1" dirty="0"/>
              <a:t>opgave 2</a:t>
            </a:r>
            <a:r>
              <a:rPr lang="pt-BR" dirty="0"/>
              <a:t/>
            </a:r>
            <a:br>
              <a:rPr lang="pt-BR" dirty="0"/>
            </a:br>
            <a:endParaRPr lang="nl-NL" dirty="0"/>
          </a:p>
        </p:txBody>
      </p:sp>
      <p:sp>
        <p:nvSpPr>
          <p:cNvPr id="3" name="Tijdelijke aanduiding voor inhoud 2"/>
          <p:cNvSpPr>
            <a:spLocks noGrp="1"/>
          </p:cNvSpPr>
          <p:nvPr>
            <p:ph idx="1"/>
          </p:nvPr>
        </p:nvSpPr>
        <p:spPr/>
        <p:txBody>
          <a:bodyPr/>
          <a:lstStyle/>
          <a:p>
            <a:pPr marL="0" indent="0">
              <a:buNone/>
            </a:pPr>
            <a:r>
              <a:rPr lang="pt-BR" dirty="0" smtClean="0"/>
              <a:t>Maak </a:t>
            </a:r>
            <a:r>
              <a:rPr lang="pt-BR" dirty="0"/>
              <a:t>de volgende reactievergelijkingen kloppend.</a:t>
            </a:r>
          </a:p>
          <a:p>
            <a:pPr marL="0" indent="0">
              <a:buNone/>
            </a:pPr>
            <a:r>
              <a:rPr lang="pt-BR" dirty="0"/>
              <a:t>a  …C</a:t>
            </a:r>
            <a:r>
              <a:rPr lang="pt-BR" baseline="-25000" dirty="0"/>
              <a:t>8</a:t>
            </a:r>
            <a:r>
              <a:rPr lang="pt-BR" dirty="0"/>
              <a:t>H</a:t>
            </a:r>
            <a:r>
              <a:rPr lang="pt-BR" baseline="-25000" dirty="0"/>
              <a:t>18</a:t>
            </a:r>
            <a:r>
              <a:rPr lang="pt-BR" dirty="0"/>
              <a:t> + …O</a:t>
            </a:r>
            <a:r>
              <a:rPr lang="pt-BR" baseline="-25000" dirty="0"/>
              <a:t>2</a:t>
            </a:r>
            <a:r>
              <a:rPr lang="pt-BR" dirty="0"/>
              <a:t>   → …CO</a:t>
            </a:r>
            <a:r>
              <a:rPr lang="pt-BR" baseline="-25000" dirty="0"/>
              <a:t>2</a:t>
            </a:r>
            <a:r>
              <a:rPr lang="pt-BR" dirty="0"/>
              <a:t> + …H</a:t>
            </a:r>
            <a:r>
              <a:rPr lang="pt-BR" baseline="-25000" dirty="0"/>
              <a:t>2</a:t>
            </a:r>
            <a:r>
              <a:rPr lang="pt-BR" dirty="0"/>
              <a:t>O</a:t>
            </a:r>
          </a:p>
          <a:p>
            <a:pPr marL="0" indent="0">
              <a:buNone/>
            </a:pPr>
            <a:r>
              <a:rPr lang="pt-BR" dirty="0"/>
              <a:t>b  …C</a:t>
            </a:r>
            <a:r>
              <a:rPr lang="pt-BR" baseline="-25000" dirty="0"/>
              <a:t>6</a:t>
            </a:r>
            <a:r>
              <a:rPr lang="pt-BR" dirty="0"/>
              <a:t>H</a:t>
            </a:r>
            <a:r>
              <a:rPr lang="pt-BR" baseline="-25000" dirty="0"/>
              <a:t>6</a:t>
            </a:r>
            <a:r>
              <a:rPr lang="pt-BR" dirty="0"/>
              <a:t> + …O</a:t>
            </a:r>
            <a:r>
              <a:rPr lang="pt-BR" baseline="-25000" dirty="0"/>
              <a:t>2</a:t>
            </a:r>
            <a:r>
              <a:rPr lang="pt-BR" dirty="0"/>
              <a:t>   → …CO</a:t>
            </a:r>
            <a:r>
              <a:rPr lang="pt-BR" baseline="-25000" dirty="0"/>
              <a:t>2</a:t>
            </a:r>
            <a:r>
              <a:rPr lang="pt-BR" dirty="0"/>
              <a:t> + …</a:t>
            </a:r>
            <a:r>
              <a:rPr lang="pt-BR" dirty="0" smtClean="0"/>
              <a:t>H</a:t>
            </a:r>
            <a:r>
              <a:rPr lang="pt-BR" baseline="-25000" dirty="0" smtClean="0"/>
              <a:t>2</a:t>
            </a:r>
            <a:r>
              <a:rPr lang="pt-BR" dirty="0" smtClean="0"/>
              <a:t>O</a:t>
            </a:r>
            <a:endParaRPr lang="pt-BR" dirty="0"/>
          </a:p>
          <a:p>
            <a:pPr marL="0" indent="0">
              <a:buNone/>
            </a:pPr>
            <a:r>
              <a:rPr lang="pt-BR" dirty="0"/>
              <a:t>c  …C</a:t>
            </a:r>
            <a:r>
              <a:rPr lang="pt-BR" baseline="-25000" dirty="0"/>
              <a:t>3</a:t>
            </a:r>
            <a:r>
              <a:rPr lang="pt-BR" dirty="0"/>
              <a:t>H</a:t>
            </a:r>
            <a:r>
              <a:rPr lang="pt-BR" baseline="-25000" dirty="0"/>
              <a:t>8</a:t>
            </a:r>
            <a:r>
              <a:rPr lang="pt-BR" dirty="0"/>
              <a:t>O + …O</a:t>
            </a:r>
            <a:r>
              <a:rPr lang="pt-BR" baseline="-25000" dirty="0"/>
              <a:t>2</a:t>
            </a:r>
            <a:r>
              <a:rPr lang="pt-BR" dirty="0"/>
              <a:t>   → …CO</a:t>
            </a:r>
            <a:r>
              <a:rPr lang="pt-BR" baseline="-25000" dirty="0"/>
              <a:t>2</a:t>
            </a:r>
            <a:r>
              <a:rPr lang="pt-BR" dirty="0"/>
              <a:t> + …H</a:t>
            </a:r>
            <a:r>
              <a:rPr lang="pt-BR" baseline="-25000" dirty="0"/>
              <a:t>2</a:t>
            </a:r>
            <a:r>
              <a:rPr lang="pt-BR" dirty="0"/>
              <a:t>O</a:t>
            </a:r>
          </a:p>
          <a:p>
            <a:pPr marL="0" indent="0">
              <a:buNone/>
            </a:pPr>
            <a:r>
              <a:rPr lang="pt-BR" dirty="0"/>
              <a:t>d …C</a:t>
            </a:r>
            <a:r>
              <a:rPr lang="pt-BR" baseline="-25000" dirty="0"/>
              <a:t>3</a:t>
            </a:r>
            <a:r>
              <a:rPr lang="pt-BR" dirty="0"/>
              <a:t>H</a:t>
            </a:r>
            <a:r>
              <a:rPr lang="pt-BR" baseline="-25000" dirty="0"/>
              <a:t>6</a:t>
            </a:r>
            <a:r>
              <a:rPr lang="pt-BR" dirty="0"/>
              <a:t>O</a:t>
            </a:r>
            <a:r>
              <a:rPr lang="pt-BR" baseline="-25000" dirty="0"/>
              <a:t>2</a:t>
            </a:r>
            <a:r>
              <a:rPr lang="pt-BR" dirty="0"/>
              <a:t> + …O</a:t>
            </a:r>
            <a:r>
              <a:rPr lang="pt-BR" baseline="-25000" dirty="0"/>
              <a:t>2</a:t>
            </a:r>
            <a:r>
              <a:rPr lang="pt-BR" dirty="0"/>
              <a:t>   → …CO</a:t>
            </a:r>
            <a:r>
              <a:rPr lang="pt-BR" baseline="-25000" dirty="0"/>
              <a:t>2</a:t>
            </a:r>
            <a:r>
              <a:rPr lang="pt-BR" dirty="0"/>
              <a:t> + …H</a:t>
            </a:r>
            <a:r>
              <a:rPr lang="pt-BR" baseline="-25000" dirty="0"/>
              <a:t>2</a:t>
            </a:r>
            <a:r>
              <a:rPr lang="pt-BR" dirty="0"/>
              <a:t>O</a:t>
            </a:r>
          </a:p>
          <a:p>
            <a:pPr marL="0" indent="0">
              <a:buNone/>
            </a:pPr>
            <a:endParaRPr lang="nl-NL" dirty="0"/>
          </a:p>
        </p:txBody>
      </p:sp>
      <p:sp>
        <p:nvSpPr>
          <p:cNvPr id="4" name="Rechthoek 3"/>
          <p:cNvSpPr/>
          <p:nvPr/>
        </p:nvSpPr>
        <p:spPr>
          <a:xfrm>
            <a:off x="6096000" y="2329934"/>
            <a:ext cx="4695516" cy="369332"/>
          </a:xfrm>
          <a:prstGeom prst="rect">
            <a:avLst/>
          </a:prstGeom>
        </p:spPr>
        <p:txBody>
          <a:bodyPr wrap="none">
            <a:spAutoFit/>
          </a:bodyPr>
          <a:lstStyle/>
          <a:p>
            <a:r>
              <a:rPr lang="nl-NL" dirty="0">
                <a:solidFill>
                  <a:srgbClr val="FF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…C</a:t>
            </a:r>
            <a:r>
              <a:rPr lang="nl-NL" baseline="-25000" dirty="0">
                <a:solidFill>
                  <a:srgbClr val="000000"/>
                </a:solidFill>
                <a:latin typeface="Arial" panose="020B0604020202020204" pitchFamily="34" charset="0"/>
                <a:ea typeface="Arial" panose="020B0604020202020204" pitchFamily="34" charset="0"/>
              </a:rPr>
              <a:t>8</a:t>
            </a:r>
            <a:r>
              <a:rPr lang="nl-NL" dirty="0">
                <a:solidFill>
                  <a:srgbClr val="000000"/>
                </a:solidFill>
                <a:latin typeface="Arial" panose="020B0604020202020204" pitchFamily="34" charset="0"/>
                <a:ea typeface="Arial" panose="020B0604020202020204" pitchFamily="34" charset="0"/>
              </a:rPr>
              <a:t>H</a:t>
            </a:r>
            <a:r>
              <a:rPr lang="nl-NL" baseline="-25000" dirty="0">
                <a:solidFill>
                  <a:srgbClr val="000000"/>
                </a:solidFill>
                <a:latin typeface="Arial" panose="020B0604020202020204" pitchFamily="34" charset="0"/>
                <a:ea typeface="Arial" panose="020B0604020202020204" pitchFamily="34" charset="0"/>
              </a:rPr>
              <a:t>18</a:t>
            </a:r>
            <a:r>
              <a:rPr lang="nl-NL" dirty="0">
                <a:solidFill>
                  <a:srgbClr val="000000"/>
                </a:solidFill>
                <a:latin typeface="Arial" panose="020B0604020202020204" pitchFamily="34" charset="0"/>
                <a:ea typeface="Arial" panose="020B0604020202020204" pitchFamily="34" charset="0"/>
              </a:rPr>
              <a:t> + …</a:t>
            </a:r>
            <a:r>
              <a:rPr lang="nl-NL" dirty="0">
                <a:solidFill>
                  <a:srgbClr val="FF0000"/>
                </a:solidFill>
                <a:latin typeface="Arial" panose="020B0604020202020204" pitchFamily="34" charset="0"/>
                <a:ea typeface="Arial" panose="020B0604020202020204" pitchFamily="34" charset="0"/>
              </a:rPr>
              <a:t>25</a:t>
            </a:r>
            <a:r>
              <a:rPr lang="nl-NL" dirty="0">
                <a:solidFill>
                  <a:srgbClr val="000000"/>
                </a:solidFill>
                <a:latin typeface="Arial" panose="020B0604020202020204" pitchFamily="34" charset="0"/>
                <a:ea typeface="Arial" panose="020B0604020202020204" pitchFamily="34" charset="0"/>
              </a:rPr>
              <a:t>O</a:t>
            </a:r>
            <a:r>
              <a:rPr lang="nl-NL" baseline="-25000" dirty="0">
                <a:solidFill>
                  <a:srgbClr val="00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   → …</a:t>
            </a:r>
            <a:r>
              <a:rPr lang="nl-NL" dirty="0">
                <a:solidFill>
                  <a:srgbClr val="FF0000"/>
                </a:solidFill>
                <a:latin typeface="Arial" panose="020B0604020202020204" pitchFamily="34" charset="0"/>
                <a:ea typeface="Arial" panose="020B0604020202020204" pitchFamily="34" charset="0"/>
              </a:rPr>
              <a:t>16</a:t>
            </a:r>
            <a:r>
              <a:rPr lang="nl-NL" dirty="0">
                <a:solidFill>
                  <a:srgbClr val="000000"/>
                </a:solidFill>
                <a:latin typeface="Arial" panose="020B0604020202020204" pitchFamily="34" charset="0"/>
                <a:ea typeface="Arial" panose="020B0604020202020204" pitchFamily="34" charset="0"/>
              </a:rPr>
              <a:t>CO</a:t>
            </a:r>
            <a:r>
              <a:rPr lang="nl-NL" baseline="-25000" dirty="0">
                <a:solidFill>
                  <a:srgbClr val="00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   + </a:t>
            </a:r>
            <a:r>
              <a:rPr lang="nl-NL" dirty="0">
                <a:solidFill>
                  <a:srgbClr val="FF0000"/>
                </a:solidFill>
                <a:latin typeface="Arial" panose="020B0604020202020204" pitchFamily="34" charset="0"/>
                <a:ea typeface="Arial" panose="020B0604020202020204" pitchFamily="34" charset="0"/>
              </a:rPr>
              <a:t>18</a:t>
            </a:r>
            <a:r>
              <a:rPr lang="nl-NL" dirty="0">
                <a:solidFill>
                  <a:srgbClr val="000000"/>
                </a:solidFill>
                <a:latin typeface="Arial" panose="020B0604020202020204" pitchFamily="34" charset="0"/>
                <a:ea typeface="Arial" panose="020B0604020202020204" pitchFamily="34" charset="0"/>
              </a:rPr>
              <a:t>H</a:t>
            </a:r>
            <a:r>
              <a:rPr lang="nl-NL" baseline="-25000" dirty="0">
                <a:solidFill>
                  <a:srgbClr val="00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O </a:t>
            </a:r>
            <a:endParaRPr lang="nl-NL" dirty="0"/>
          </a:p>
        </p:txBody>
      </p:sp>
      <p:sp>
        <p:nvSpPr>
          <p:cNvPr id="5" name="Rechthoek 4"/>
          <p:cNvSpPr/>
          <p:nvPr/>
        </p:nvSpPr>
        <p:spPr>
          <a:xfrm>
            <a:off x="6096000" y="2834203"/>
            <a:ext cx="4584909" cy="369332"/>
          </a:xfrm>
          <a:prstGeom prst="rect">
            <a:avLst/>
          </a:prstGeom>
        </p:spPr>
        <p:txBody>
          <a:bodyPr wrap="none">
            <a:spAutoFit/>
          </a:bodyPr>
          <a:lstStyle/>
          <a:p>
            <a:r>
              <a:rPr lang="nl-NL" dirty="0" smtClean="0">
                <a:solidFill>
                  <a:srgbClr val="FF0000"/>
                </a:solidFill>
                <a:latin typeface="Arial" panose="020B0604020202020204" pitchFamily="34" charset="0"/>
                <a:ea typeface="Arial" panose="020B0604020202020204" pitchFamily="34" charset="0"/>
              </a:rPr>
              <a:t>2</a:t>
            </a:r>
            <a:r>
              <a:rPr lang="nl-NL" dirty="0" smtClean="0">
                <a:solidFill>
                  <a:srgbClr val="000000"/>
                </a:solidFill>
                <a:latin typeface="Arial" panose="020B0604020202020204" pitchFamily="34" charset="0"/>
                <a:ea typeface="Arial" panose="020B0604020202020204" pitchFamily="34" charset="0"/>
              </a:rPr>
              <a:t>…C</a:t>
            </a:r>
            <a:r>
              <a:rPr lang="nl-NL" baseline="-25000" dirty="0" smtClean="0">
                <a:solidFill>
                  <a:srgbClr val="000000"/>
                </a:solidFill>
                <a:latin typeface="Arial" panose="020B0604020202020204" pitchFamily="34" charset="0"/>
                <a:ea typeface="Arial" panose="020B0604020202020204" pitchFamily="34" charset="0"/>
              </a:rPr>
              <a:t>6</a:t>
            </a:r>
            <a:r>
              <a:rPr lang="nl-NL" dirty="0" smtClean="0">
                <a:solidFill>
                  <a:srgbClr val="000000"/>
                </a:solidFill>
                <a:latin typeface="Arial" panose="020B0604020202020204" pitchFamily="34" charset="0"/>
                <a:ea typeface="Arial" panose="020B0604020202020204" pitchFamily="34" charset="0"/>
              </a:rPr>
              <a:t>H</a:t>
            </a:r>
            <a:r>
              <a:rPr lang="nl-NL" baseline="-25000" dirty="0" smtClean="0">
                <a:solidFill>
                  <a:srgbClr val="000000"/>
                </a:solidFill>
                <a:latin typeface="Arial" panose="020B0604020202020204" pitchFamily="34" charset="0"/>
                <a:ea typeface="Arial" panose="020B0604020202020204" pitchFamily="34" charset="0"/>
              </a:rPr>
              <a:t>6</a:t>
            </a:r>
            <a:r>
              <a:rPr lang="nl-NL" dirty="0" smtClean="0">
                <a:solidFill>
                  <a:srgbClr val="000000"/>
                </a:solidFill>
                <a:latin typeface="Arial" panose="020B0604020202020204" pitchFamily="34" charset="0"/>
                <a:ea typeface="Arial" panose="020B0604020202020204" pitchFamily="34" charset="0"/>
              </a:rPr>
              <a:t> + …</a:t>
            </a:r>
            <a:r>
              <a:rPr lang="nl-NL" dirty="0" smtClean="0">
                <a:solidFill>
                  <a:srgbClr val="FF0000"/>
                </a:solidFill>
                <a:latin typeface="Arial" panose="020B0604020202020204" pitchFamily="34" charset="0"/>
                <a:ea typeface="Arial" panose="020B0604020202020204" pitchFamily="34" charset="0"/>
              </a:rPr>
              <a:t>15</a:t>
            </a:r>
            <a:r>
              <a:rPr lang="nl-NL" dirty="0" smtClean="0">
                <a:solidFill>
                  <a:srgbClr val="000000"/>
                </a:solidFill>
                <a:latin typeface="Arial" panose="020B0604020202020204" pitchFamily="34" charset="0"/>
                <a:ea typeface="Arial" panose="020B0604020202020204" pitchFamily="34" charset="0"/>
              </a:rPr>
              <a:t>O</a:t>
            </a:r>
            <a:r>
              <a:rPr lang="nl-NL" baseline="-25000" dirty="0" smtClean="0">
                <a:solidFill>
                  <a:srgbClr val="000000"/>
                </a:solidFill>
                <a:latin typeface="Arial" panose="020B0604020202020204" pitchFamily="34" charset="0"/>
                <a:ea typeface="Arial" panose="020B0604020202020204" pitchFamily="34" charset="0"/>
              </a:rPr>
              <a:t>2</a:t>
            </a:r>
            <a:r>
              <a:rPr lang="nl-NL" dirty="0" smtClean="0">
                <a:solidFill>
                  <a:srgbClr val="000000"/>
                </a:solidFill>
                <a:latin typeface="Arial" panose="020B0604020202020204" pitchFamily="34" charset="0"/>
                <a:ea typeface="Arial" panose="020B0604020202020204" pitchFamily="34" charset="0"/>
              </a:rPr>
              <a:t>   → </a:t>
            </a:r>
            <a:r>
              <a:rPr lang="nl-NL" dirty="0" smtClean="0">
                <a:solidFill>
                  <a:srgbClr val="FF0000"/>
                </a:solidFill>
                <a:latin typeface="Arial" panose="020B0604020202020204" pitchFamily="34" charset="0"/>
                <a:ea typeface="Arial" panose="020B0604020202020204" pitchFamily="34" charset="0"/>
              </a:rPr>
              <a:t>12…</a:t>
            </a:r>
            <a:r>
              <a:rPr lang="nl-NL" dirty="0" smtClean="0">
                <a:solidFill>
                  <a:srgbClr val="000000"/>
                </a:solidFill>
                <a:latin typeface="Arial" panose="020B0604020202020204" pitchFamily="34" charset="0"/>
                <a:ea typeface="Arial" panose="020B0604020202020204" pitchFamily="34" charset="0"/>
              </a:rPr>
              <a:t>CO</a:t>
            </a:r>
            <a:r>
              <a:rPr lang="nl-NL" baseline="-25000" dirty="0" smtClean="0">
                <a:solidFill>
                  <a:srgbClr val="000000"/>
                </a:solidFill>
                <a:latin typeface="Arial" panose="020B0604020202020204" pitchFamily="34" charset="0"/>
                <a:ea typeface="Arial" panose="020B0604020202020204" pitchFamily="34" charset="0"/>
              </a:rPr>
              <a:t>2</a:t>
            </a:r>
            <a:r>
              <a:rPr lang="nl-NL" dirty="0" smtClean="0">
                <a:solidFill>
                  <a:srgbClr val="000000"/>
                </a:solidFill>
                <a:latin typeface="Arial" panose="020B0604020202020204" pitchFamily="34" charset="0"/>
                <a:ea typeface="Arial" panose="020B0604020202020204" pitchFamily="34" charset="0"/>
              </a:rPr>
              <a:t> + …</a:t>
            </a:r>
            <a:r>
              <a:rPr lang="nl-NL" dirty="0" smtClean="0">
                <a:solidFill>
                  <a:srgbClr val="FF0000"/>
                </a:solidFill>
                <a:latin typeface="Arial" panose="020B0604020202020204" pitchFamily="34" charset="0"/>
                <a:ea typeface="Arial" panose="020B0604020202020204" pitchFamily="34" charset="0"/>
              </a:rPr>
              <a:t>6</a:t>
            </a:r>
            <a:r>
              <a:rPr lang="nl-NL" dirty="0" smtClean="0">
                <a:solidFill>
                  <a:srgbClr val="000000"/>
                </a:solidFill>
                <a:latin typeface="Arial" panose="020B0604020202020204" pitchFamily="34" charset="0"/>
                <a:ea typeface="Arial" panose="020B0604020202020204" pitchFamily="34" charset="0"/>
              </a:rPr>
              <a:t>H</a:t>
            </a:r>
            <a:r>
              <a:rPr lang="nl-NL" baseline="-25000" dirty="0" smtClean="0">
                <a:solidFill>
                  <a:srgbClr val="000000"/>
                </a:solidFill>
                <a:latin typeface="Arial" panose="020B0604020202020204" pitchFamily="34" charset="0"/>
                <a:ea typeface="Arial" panose="020B0604020202020204" pitchFamily="34" charset="0"/>
              </a:rPr>
              <a:t>2</a:t>
            </a:r>
            <a:r>
              <a:rPr lang="nl-NL" dirty="0" smtClean="0">
                <a:solidFill>
                  <a:srgbClr val="000000"/>
                </a:solidFill>
                <a:latin typeface="Arial" panose="020B0604020202020204" pitchFamily="34" charset="0"/>
                <a:ea typeface="Arial" panose="020B0604020202020204" pitchFamily="34" charset="0"/>
              </a:rPr>
              <a:t>O </a:t>
            </a:r>
            <a:endParaRPr lang="nl-NL" dirty="0"/>
          </a:p>
        </p:txBody>
      </p:sp>
      <p:sp>
        <p:nvSpPr>
          <p:cNvPr id="6" name="Rechthoek 5"/>
          <p:cNvSpPr/>
          <p:nvPr/>
        </p:nvSpPr>
        <p:spPr>
          <a:xfrm>
            <a:off x="6096000" y="3338472"/>
            <a:ext cx="4277133" cy="369332"/>
          </a:xfrm>
          <a:prstGeom prst="rect">
            <a:avLst/>
          </a:prstGeom>
        </p:spPr>
        <p:txBody>
          <a:bodyPr wrap="none">
            <a:spAutoFit/>
          </a:bodyPr>
          <a:lstStyle/>
          <a:p>
            <a:r>
              <a:rPr lang="nl-NL" dirty="0">
                <a:solidFill>
                  <a:srgbClr val="FF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…C</a:t>
            </a:r>
            <a:r>
              <a:rPr lang="nl-NL" baseline="-25000" dirty="0">
                <a:solidFill>
                  <a:srgbClr val="000000"/>
                </a:solidFill>
                <a:latin typeface="Arial" panose="020B0604020202020204" pitchFamily="34" charset="0"/>
                <a:ea typeface="Arial" panose="020B0604020202020204" pitchFamily="34" charset="0"/>
              </a:rPr>
              <a:t>3</a:t>
            </a:r>
            <a:r>
              <a:rPr lang="nl-NL" dirty="0">
                <a:solidFill>
                  <a:srgbClr val="000000"/>
                </a:solidFill>
                <a:latin typeface="Arial" panose="020B0604020202020204" pitchFamily="34" charset="0"/>
                <a:ea typeface="Arial" panose="020B0604020202020204" pitchFamily="34" charset="0"/>
              </a:rPr>
              <a:t>H</a:t>
            </a:r>
            <a:r>
              <a:rPr lang="nl-NL" baseline="-25000" dirty="0">
                <a:solidFill>
                  <a:srgbClr val="000000"/>
                </a:solidFill>
                <a:latin typeface="Arial" panose="020B0604020202020204" pitchFamily="34" charset="0"/>
                <a:ea typeface="Arial" panose="020B0604020202020204" pitchFamily="34" charset="0"/>
              </a:rPr>
              <a:t>8</a:t>
            </a:r>
            <a:r>
              <a:rPr lang="nl-NL" dirty="0">
                <a:solidFill>
                  <a:srgbClr val="000000"/>
                </a:solidFill>
                <a:latin typeface="Arial" panose="020B0604020202020204" pitchFamily="34" charset="0"/>
                <a:ea typeface="Arial" panose="020B0604020202020204" pitchFamily="34" charset="0"/>
              </a:rPr>
              <a:t>O + …</a:t>
            </a:r>
            <a:r>
              <a:rPr lang="nl-NL" dirty="0">
                <a:solidFill>
                  <a:srgbClr val="FF0000"/>
                </a:solidFill>
                <a:latin typeface="Arial" panose="020B0604020202020204" pitchFamily="34" charset="0"/>
                <a:ea typeface="Arial" panose="020B0604020202020204" pitchFamily="34" charset="0"/>
              </a:rPr>
              <a:t>9</a:t>
            </a:r>
            <a:r>
              <a:rPr lang="nl-NL" dirty="0">
                <a:solidFill>
                  <a:srgbClr val="000000"/>
                </a:solidFill>
                <a:latin typeface="Arial" panose="020B0604020202020204" pitchFamily="34" charset="0"/>
                <a:ea typeface="Arial" panose="020B0604020202020204" pitchFamily="34" charset="0"/>
              </a:rPr>
              <a:t>O</a:t>
            </a:r>
            <a:r>
              <a:rPr lang="nl-NL" baseline="-25000" dirty="0">
                <a:solidFill>
                  <a:srgbClr val="00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   → …</a:t>
            </a:r>
            <a:r>
              <a:rPr lang="nl-NL" dirty="0">
                <a:solidFill>
                  <a:srgbClr val="FF0000"/>
                </a:solidFill>
                <a:latin typeface="Arial" panose="020B0604020202020204" pitchFamily="34" charset="0"/>
                <a:ea typeface="Arial" panose="020B0604020202020204" pitchFamily="34" charset="0"/>
              </a:rPr>
              <a:t>6</a:t>
            </a:r>
            <a:r>
              <a:rPr lang="nl-NL" dirty="0">
                <a:solidFill>
                  <a:srgbClr val="000000"/>
                </a:solidFill>
                <a:latin typeface="Arial" panose="020B0604020202020204" pitchFamily="34" charset="0"/>
                <a:ea typeface="Arial" panose="020B0604020202020204" pitchFamily="34" charset="0"/>
              </a:rPr>
              <a:t>CO</a:t>
            </a:r>
            <a:r>
              <a:rPr lang="nl-NL" baseline="-25000" dirty="0">
                <a:solidFill>
                  <a:srgbClr val="00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 + </a:t>
            </a:r>
            <a:r>
              <a:rPr lang="nl-NL" dirty="0">
                <a:solidFill>
                  <a:srgbClr val="FF0000"/>
                </a:solidFill>
                <a:latin typeface="Arial" panose="020B0604020202020204" pitchFamily="34" charset="0"/>
                <a:ea typeface="Arial" panose="020B0604020202020204" pitchFamily="34" charset="0"/>
              </a:rPr>
              <a:t>8</a:t>
            </a:r>
            <a:r>
              <a:rPr lang="nl-NL" dirty="0">
                <a:solidFill>
                  <a:srgbClr val="000000"/>
                </a:solidFill>
                <a:latin typeface="Arial" panose="020B0604020202020204" pitchFamily="34" charset="0"/>
                <a:ea typeface="Arial" panose="020B0604020202020204" pitchFamily="34" charset="0"/>
              </a:rPr>
              <a:t>H</a:t>
            </a:r>
            <a:r>
              <a:rPr lang="nl-NL" baseline="-25000" dirty="0">
                <a:solidFill>
                  <a:srgbClr val="000000"/>
                </a:solidFill>
                <a:latin typeface="Arial" panose="020B0604020202020204" pitchFamily="34" charset="0"/>
                <a:ea typeface="Arial" panose="020B0604020202020204" pitchFamily="34" charset="0"/>
              </a:rPr>
              <a:t>2</a:t>
            </a:r>
            <a:r>
              <a:rPr lang="nl-NL" dirty="0">
                <a:solidFill>
                  <a:srgbClr val="000000"/>
                </a:solidFill>
                <a:latin typeface="Arial" panose="020B0604020202020204" pitchFamily="34" charset="0"/>
                <a:ea typeface="Arial" panose="020B0604020202020204" pitchFamily="34" charset="0"/>
              </a:rPr>
              <a:t>O </a:t>
            </a:r>
            <a:endParaRPr lang="nl-NL" dirty="0"/>
          </a:p>
        </p:txBody>
      </p:sp>
      <p:sp>
        <p:nvSpPr>
          <p:cNvPr id="7" name="Rechthoek 6"/>
          <p:cNvSpPr/>
          <p:nvPr/>
        </p:nvSpPr>
        <p:spPr>
          <a:xfrm>
            <a:off x="5930536" y="3871526"/>
            <a:ext cx="8164286" cy="377667"/>
          </a:xfrm>
          <a:prstGeom prst="rect">
            <a:avLst/>
          </a:prstGeom>
        </p:spPr>
        <p:txBody>
          <a:bodyPr wrap="square">
            <a:spAutoFit/>
          </a:bodyPr>
          <a:lstStyle/>
          <a:p>
            <a:pPr marL="142875" marR="3216910" indent="-6350">
              <a:lnSpc>
                <a:spcPct val="103000"/>
              </a:lnSpc>
              <a:spcAft>
                <a:spcPts val="20"/>
              </a:spcAft>
            </a:pPr>
            <a:r>
              <a:rPr lang="nl-NL" dirty="0" smtClean="0">
                <a:solidFill>
                  <a:srgbClr val="FF0000"/>
                </a:solidFill>
                <a:latin typeface="Arial" panose="020B0604020202020204" pitchFamily="34" charset="0"/>
                <a:ea typeface="Arial" panose="020B0604020202020204" pitchFamily="34" charset="0"/>
              </a:rPr>
              <a:t>2 </a:t>
            </a:r>
            <a:r>
              <a:rPr lang="nl-NL" dirty="0" smtClean="0">
                <a:solidFill>
                  <a:srgbClr val="000000"/>
                </a:solidFill>
                <a:latin typeface="Arial" panose="020B0604020202020204" pitchFamily="34" charset="0"/>
                <a:ea typeface="Arial" panose="020B0604020202020204" pitchFamily="34" charset="0"/>
              </a:rPr>
              <a:t>C</a:t>
            </a:r>
            <a:r>
              <a:rPr lang="nl-NL" baseline="-25000" dirty="0" smtClean="0">
                <a:solidFill>
                  <a:srgbClr val="000000"/>
                </a:solidFill>
                <a:latin typeface="Arial" panose="020B0604020202020204" pitchFamily="34" charset="0"/>
                <a:ea typeface="Arial" panose="020B0604020202020204" pitchFamily="34" charset="0"/>
              </a:rPr>
              <a:t>3</a:t>
            </a:r>
            <a:r>
              <a:rPr lang="nl-NL" dirty="0" smtClean="0">
                <a:solidFill>
                  <a:srgbClr val="000000"/>
                </a:solidFill>
                <a:latin typeface="Arial" panose="020B0604020202020204" pitchFamily="34" charset="0"/>
                <a:ea typeface="Arial" panose="020B0604020202020204" pitchFamily="34" charset="0"/>
              </a:rPr>
              <a:t>H</a:t>
            </a:r>
            <a:r>
              <a:rPr lang="nl-NL" baseline="-25000" dirty="0" smtClean="0">
                <a:solidFill>
                  <a:srgbClr val="000000"/>
                </a:solidFill>
                <a:latin typeface="Arial" panose="020B0604020202020204" pitchFamily="34" charset="0"/>
                <a:ea typeface="Arial" panose="020B0604020202020204" pitchFamily="34" charset="0"/>
              </a:rPr>
              <a:t>6</a:t>
            </a:r>
            <a:r>
              <a:rPr lang="nl-NL" dirty="0" smtClean="0">
                <a:solidFill>
                  <a:srgbClr val="000000"/>
                </a:solidFill>
                <a:latin typeface="Arial" panose="020B0604020202020204" pitchFamily="34" charset="0"/>
                <a:ea typeface="Arial" panose="020B0604020202020204" pitchFamily="34" charset="0"/>
              </a:rPr>
              <a:t>O</a:t>
            </a:r>
            <a:r>
              <a:rPr lang="nl-NL" dirty="0">
                <a:solidFill>
                  <a:srgbClr val="000000"/>
                </a:solidFill>
                <a:latin typeface="Calibri" panose="020F0502020204030204" pitchFamily="34" charset="0"/>
                <a:ea typeface="Arial" panose="020B0604020202020204" pitchFamily="34" charset="0"/>
              </a:rPr>
              <a:t>₂</a:t>
            </a:r>
            <a:r>
              <a:rPr lang="nl-NL" dirty="0">
                <a:solidFill>
                  <a:srgbClr val="000000"/>
                </a:solidFill>
                <a:latin typeface="Arial" panose="020B0604020202020204" pitchFamily="34" charset="0"/>
                <a:ea typeface="Arial" panose="020B0604020202020204" pitchFamily="34" charset="0"/>
              </a:rPr>
              <a:t> + </a:t>
            </a:r>
            <a:r>
              <a:rPr lang="nl-NL" dirty="0" smtClean="0">
                <a:solidFill>
                  <a:srgbClr val="FF0000"/>
                </a:solidFill>
                <a:latin typeface="Arial" panose="020B0604020202020204" pitchFamily="34" charset="0"/>
                <a:ea typeface="Arial" panose="020B0604020202020204" pitchFamily="34" charset="0"/>
              </a:rPr>
              <a:t>7 </a:t>
            </a:r>
            <a:r>
              <a:rPr lang="nl-NL" dirty="0" smtClean="0">
                <a:solidFill>
                  <a:srgbClr val="000000"/>
                </a:solidFill>
                <a:latin typeface="Arial" panose="020B0604020202020204" pitchFamily="34" charset="0"/>
                <a:ea typeface="Arial" panose="020B0604020202020204" pitchFamily="34" charset="0"/>
              </a:rPr>
              <a:t>O</a:t>
            </a:r>
            <a:r>
              <a:rPr lang="nl-NL" baseline="-25000" dirty="0" smtClean="0">
                <a:solidFill>
                  <a:srgbClr val="000000"/>
                </a:solidFill>
                <a:latin typeface="Arial" panose="020B0604020202020204" pitchFamily="34" charset="0"/>
                <a:ea typeface="Arial" panose="020B0604020202020204" pitchFamily="34" charset="0"/>
              </a:rPr>
              <a:t>2</a:t>
            </a:r>
            <a:r>
              <a:rPr lang="nl-NL" dirty="0" smtClean="0">
                <a:solidFill>
                  <a:srgbClr val="000000"/>
                </a:solidFill>
                <a:latin typeface="Arial" panose="020B0604020202020204" pitchFamily="34" charset="0"/>
                <a:ea typeface="Arial" panose="020B0604020202020204" pitchFamily="34" charset="0"/>
              </a:rPr>
              <a:t>   </a:t>
            </a:r>
            <a:r>
              <a:rPr lang="nl-NL" dirty="0">
                <a:solidFill>
                  <a:srgbClr val="000000"/>
                </a:solidFill>
                <a:latin typeface="Arial" panose="020B0604020202020204" pitchFamily="34" charset="0"/>
                <a:ea typeface="Arial" panose="020B0604020202020204" pitchFamily="34" charset="0"/>
              </a:rPr>
              <a:t>→</a:t>
            </a:r>
            <a:r>
              <a:rPr lang="nl-NL" dirty="0">
                <a:solidFill>
                  <a:srgbClr val="FF0000"/>
                </a:solidFill>
                <a:latin typeface="Arial" panose="020B0604020202020204" pitchFamily="34" charset="0"/>
                <a:ea typeface="Arial" panose="020B0604020202020204" pitchFamily="34" charset="0"/>
              </a:rPr>
              <a:t> </a:t>
            </a:r>
            <a:r>
              <a:rPr lang="nl-NL" dirty="0" smtClean="0">
                <a:solidFill>
                  <a:srgbClr val="FF0000"/>
                </a:solidFill>
                <a:latin typeface="Arial" panose="020B0604020202020204" pitchFamily="34" charset="0"/>
                <a:ea typeface="Arial" panose="020B0604020202020204" pitchFamily="34" charset="0"/>
              </a:rPr>
              <a:t>6</a:t>
            </a:r>
            <a:r>
              <a:rPr lang="nl-NL" dirty="0">
                <a:solidFill>
                  <a:srgbClr val="000000"/>
                </a:solidFill>
                <a:latin typeface="Arial" panose="020B0604020202020204" pitchFamily="34" charset="0"/>
                <a:ea typeface="Arial" panose="020B0604020202020204" pitchFamily="34" charset="0"/>
              </a:rPr>
              <a:t> </a:t>
            </a:r>
            <a:r>
              <a:rPr lang="nl-NL" dirty="0" smtClean="0">
                <a:solidFill>
                  <a:srgbClr val="000000"/>
                </a:solidFill>
                <a:latin typeface="Arial" panose="020B0604020202020204" pitchFamily="34" charset="0"/>
                <a:ea typeface="Arial" panose="020B0604020202020204" pitchFamily="34" charset="0"/>
              </a:rPr>
              <a:t>CO</a:t>
            </a:r>
            <a:r>
              <a:rPr lang="nl-NL" baseline="-25000" dirty="0" smtClean="0">
                <a:solidFill>
                  <a:srgbClr val="000000"/>
                </a:solidFill>
                <a:latin typeface="Arial" panose="020B0604020202020204" pitchFamily="34" charset="0"/>
                <a:ea typeface="Arial" panose="020B0604020202020204" pitchFamily="34" charset="0"/>
              </a:rPr>
              <a:t>2</a:t>
            </a:r>
            <a:r>
              <a:rPr lang="nl-NL" dirty="0" smtClean="0">
                <a:solidFill>
                  <a:srgbClr val="000000"/>
                </a:solidFill>
                <a:latin typeface="Arial" panose="020B0604020202020204" pitchFamily="34" charset="0"/>
                <a:ea typeface="Arial" panose="020B0604020202020204" pitchFamily="34" charset="0"/>
              </a:rPr>
              <a:t> </a:t>
            </a:r>
            <a:r>
              <a:rPr lang="nl-NL" dirty="0">
                <a:solidFill>
                  <a:srgbClr val="000000"/>
                </a:solidFill>
                <a:latin typeface="Arial" panose="020B0604020202020204" pitchFamily="34" charset="0"/>
                <a:ea typeface="Arial" panose="020B0604020202020204" pitchFamily="34" charset="0"/>
              </a:rPr>
              <a:t>+ </a:t>
            </a:r>
            <a:r>
              <a:rPr lang="nl-NL" dirty="0" smtClean="0">
                <a:solidFill>
                  <a:srgbClr val="FF0000"/>
                </a:solidFill>
                <a:latin typeface="Arial" panose="020B0604020202020204" pitchFamily="34" charset="0"/>
                <a:ea typeface="Arial" panose="020B0604020202020204" pitchFamily="34" charset="0"/>
              </a:rPr>
              <a:t>6 </a:t>
            </a:r>
            <a:r>
              <a:rPr lang="nl-NL" dirty="0" smtClean="0">
                <a:solidFill>
                  <a:srgbClr val="000000"/>
                </a:solidFill>
                <a:latin typeface="Arial" panose="020B0604020202020204" pitchFamily="34" charset="0"/>
                <a:ea typeface="Arial" panose="020B0604020202020204" pitchFamily="34" charset="0"/>
              </a:rPr>
              <a:t>H</a:t>
            </a:r>
            <a:r>
              <a:rPr lang="nl-NL" baseline="-25000" dirty="0" smtClean="0">
                <a:solidFill>
                  <a:srgbClr val="000000"/>
                </a:solidFill>
                <a:latin typeface="Arial" panose="020B0604020202020204" pitchFamily="34" charset="0"/>
                <a:ea typeface="Arial" panose="020B0604020202020204" pitchFamily="34" charset="0"/>
              </a:rPr>
              <a:t>2</a:t>
            </a:r>
            <a:r>
              <a:rPr lang="nl-NL" dirty="0" smtClean="0">
                <a:solidFill>
                  <a:srgbClr val="000000"/>
                </a:solidFill>
                <a:latin typeface="Arial" panose="020B0604020202020204" pitchFamily="34" charset="0"/>
                <a:ea typeface="Arial" panose="020B0604020202020204" pitchFamily="34" charset="0"/>
              </a:rPr>
              <a:t>O </a:t>
            </a:r>
            <a:endParaRPr lang="nl-NL" dirty="0">
              <a:solidFill>
                <a:srgbClr val="000000"/>
              </a:solidFill>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598754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Opgave 3</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dirty="0"/>
              <a:t>a.  De vorming van natriumchloride, </a:t>
            </a:r>
            <a:r>
              <a:rPr lang="nl-NL" dirty="0" err="1"/>
              <a:t>NaCI</a:t>
            </a:r>
            <a:r>
              <a:rPr lang="nl-NL" dirty="0"/>
              <a:t>(s), uit de niet-ontleedbare </a:t>
            </a:r>
            <a:r>
              <a:rPr lang="nl-NL" dirty="0" smtClean="0"/>
              <a:t>stoffen</a:t>
            </a:r>
          </a:p>
          <a:p>
            <a:pPr marL="514350" indent="-514350">
              <a:buAutoNum type="arabicPeriod"/>
            </a:pPr>
            <a:r>
              <a:rPr lang="nl-NL" sz="2400" dirty="0" smtClean="0">
                <a:solidFill>
                  <a:schemeClr val="tx2"/>
                </a:solidFill>
                <a:latin typeface="Arial" panose="020B0604020202020204" pitchFamily="34" charset="0"/>
              </a:rPr>
              <a:t>Schrijf </a:t>
            </a:r>
            <a:r>
              <a:rPr lang="nl-NL" sz="2400" dirty="0">
                <a:solidFill>
                  <a:schemeClr val="tx2"/>
                </a:solidFill>
                <a:latin typeface="Arial" panose="020B0604020202020204" pitchFamily="34" charset="0"/>
              </a:rPr>
              <a:t>het reactieschema op in </a:t>
            </a:r>
            <a:r>
              <a:rPr lang="nl-NL" sz="2400" dirty="0" smtClean="0">
                <a:solidFill>
                  <a:schemeClr val="tx2"/>
                </a:solidFill>
                <a:latin typeface="Arial" panose="020B0604020202020204" pitchFamily="34" charset="0"/>
              </a:rPr>
              <a:t>woorden</a:t>
            </a:r>
          </a:p>
          <a:p>
            <a:pPr marL="514350" indent="-514350">
              <a:buAutoNum type="arabicPeriod"/>
            </a:pPr>
            <a:r>
              <a:rPr lang="nl-NL" sz="2400" dirty="0" smtClean="0">
                <a:solidFill>
                  <a:schemeClr val="tx2"/>
                </a:solidFill>
              </a:rPr>
              <a:t>Vervang </a:t>
            </a:r>
            <a:r>
              <a:rPr lang="nl-NL" sz="2400" dirty="0">
                <a:solidFill>
                  <a:schemeClr val="tx2"/>
                </a:solidFill>
              </a:rPr>
              <a:t>de woorden door </a:t>
            </a:r>
            <a:r>
              <a:rPr lang="nl-NL" sz="2400" dirty="0" smtClean="0">
                <a:solidFill>
                  <a:schemeClr val="tx2"/>
                </a:solidFill>
              </a:rPr>
              <a:t>formules</a:t>
            </a:r>
          </a:p>
          <a:p>
            <a:pPr marL="514350" indent="-514350">
              <a:buAutoNum type="arabicPeriod"/>
            </a:pPr>
            <a:r>
              <a:rPr lang="nl-NL" sz="2400" dirty="0" smtClean="0">
                <a:solidFill>
                  <a:schemeClr val="tx2"/>
                </a:solidFill>
              </a:rPr>
              <a:t>Bekijk </a:t>
            </a:r>
            <a:r>
              <a:rPr lang="nl-NL" sz="2400" dirty="0">
                <a:solidFill>
                  <a:schemeClr val="tx2"/>
                </a:solidFill>
              </a:rPr>
              <a:t>in de formules hoeveel atomen van elke soort voor en achter de pijl staan</a:t>
            </a:r>
            <a:r>
              <a:rPr lang="nl-NL" sz="2400" dirty="0" smtClean="0">
                <a:solidFill>
                  <a:schemeClr val="tx2"/>
                </a:solidFill>
              </a:rPr>
              <a:t>.</a:t>
            </a:r>
          </a:p>
          <a:p>
            <a:pPr marL="514350" indent="-514350">
              <a:buAutoNum type="arabicPeriod"/>
            </a:pPr>
            <a:r>
              <a:rPr lang="nl-NL" sz="2400" dirty="0" smtClean="0">
                <a:solidFill>
                  <a:schemeClr val="tx2"/>
                </a:solidFill>
              </a:rPr>
              <a:t>Om </a:t>
            </a:r>
            <a:r>
              <a:rPr lang="nl-NL" sz="2400" dirty="0">
                <a:solidFill>
                  <a:schemeClr val="tx2"/>
                </a:solidFill>
              </a:rPr>
              <a:t>het aantal atomen kloppend te krijgen, moet je het aantal moleculen voor en achter de pijl aanpassen. Dat doe je door getallen (coëfficiënten) voor de molecuulformules te zetten</a:t>
            </a:r>
            <a:r>
              <a:rPr lang="nl-NL" sz="2400" dirty="0" smtClean="0">
                <a:solidFill>
                  <a:schemeClr val="tx2"/>
                </a:solidFill>
              </a:rPr>
              <a:t>.</a:t>
            </a:r>
          </a:p>
          <a:p>
            <a:pPr marL="514350" indent="-514350">
              <a:buAutoNum type="arabicPeriod"/>
            </a:pPr>
            <a:r>
              <a:rPr lang="nl-NL" sz="2400" dirty="0" smtClean="0">
                <a:solidFill>
                  <a:schemeClr val="tx2"/>
                </a:solidFill>
              </a:rPr>
              <a:t>Controleer </a:t>
            </a:r>
            <a:r>
              <a:rPr lang="nl-NL" sz="2400" dirty="0">
                <a:solidFill>
                  <a:schemeClr val="tx2"/>
                </a:solidFill>
              </a:rPr>
              <a:t>ten slotte of het klopt</a:t>
            </a:r>
            <a:endParaRPr lang="nl-NL" sz="2400" dirty="0">
              <a:solidFill>
                <a:schemeClr val="tx2"/>
              </a:solidFill>
            </a:endParaRPr>
          </a:p>
        </p:txBody>
      </p:sp>
      <p:sp>
        <p:nvSpPr>
          <p:cNvPr id="4" name="Rechthoek 3"/>
          <p:cNvSpPr/>
          <p:nvPr/>
        </p:nvSpPr>
        <p:spPr>
          <a:xfrm>
            <a:off x="7086789" y="5099259"/>
            <a:ext cx="3374193" cy="369332"/>
          </a:xfrm>
          <a:prstGeom prst="rect">
            <a:avLst/>
          </a:prstGeom>
        </p:spPr>
        <p:txBody>
          <a:bodyPr wrap="none">
            <a:spAutoFit/>
          </a:bodyPr>
          <a:lstStyle/>
          <a:p>
            <a:r>
              <a:rPr lang="nl-NL" dirty="0">
                <a:solidFill>
                  <a:srgbClr val="FF0000"/>
                </a:solidFill>
                <a:latin typeface="Arial" panose="020B0604020202020204" pitchFamily="34" charset="0"/>
                <a:ea typeface="Arial" panose="020B0604020202020204" pitchFamily="34" charset="0"/>
              </a:rPr>
              <a:t>2 Na (s)  + Cl</a:t>
            </a:r>
            <a:r>
              <a:rPr lang="nl-NL" dirty="0">
                <a:solidFill>
                  <a:srgbClr val="FF0000"/>
                </a:solidFill>
                <a:latin typeface="Calibri" panose="020F0502020204030204" pitchFamily="34" charset="0"/>
                <a:ea typeface="Arial" panose="020B0604020202020204" pitchFamily="34" charset="0"/>
              </a:rPr>
              <a:t>₂ (g)</a:t>
            </a:r>
            <a:r>
              <a:rPr lang="nl-NL" dirty="0">
                <a:solidFill>
                  <a:srgbClr val="FF0000"/>
                </a:solidFill>
                <a:latin typeface="Arial" panose="020B0604020202020204" pitchFamily="34" charset="0"/>
                <a:ea typeface="Arial" panose="020B0604020202020204" pitchFamily="34" charset="0"/>
              </a:rPr>
              <a:t>  -&gt; 2 </a:t>
            </a:r>
            <a:r>
              <a:rPr lang="nl-NL" dirty="0" err="1">
                <a:solidFill>
                  <a:srgbClr val="FF0000"/>
                </a:solidFill>
                <a:latin typeface="Arial" panose="020B0604020202020204" pitchFamily="34" charset="0"/>
                <a:ea typeface="Arial" panose="020B0604020202020204" pitchFamily="34" charset="0"/>
              </a:rPr>
              <a:t>NaCl</a:t>
            </a:r>
            <a:r>
              <a:rPr lang="nl-NL" dirty="0">
                <a:solidFill>
                  <a:srgbClr val="FF0000"/>
                </a:solidFill>
                <a:latin typeface="Arial" panose="020B0604020202020204" pitchFamily="34" charset="0"/>
                <a:ea typeface="Arial" panose="020B0604020202020204" pitchFamily="34" charset="0"/>
              </a:rPr>
              <a:t> (s)</a:t>
            </a:r>
            <a:endParaRPr lang="nl-NL" dirty="0"/>
          </a:p>
        </p:txBody>
      </p:sp>
      <p:sp>
        <p:nvSpPr>
          <p:cNvPr id="5" name="Rechthoek 4"/>
          <p:cNvSpPr/>
          <p:nvPr/>
        </p:nvSpPr>
        <p:spPr>
          <a:xfrm>
            <a:off x="7086789" y="3093110"/>
            <a:ext cx="3117713" cy="369332"/>
          </a:xfrm>
          <a:prstGeom prst="rect">
            <a:avLst/>
          </a:prstGeom>
        </p:spPr>
        <p:txBody>
          <a:bodyPr wrap="none">
            <a:spAutoFit/>
          </a:bodyPr>
          <a:lstStyle/>
          <a:p>
            <a:r>
              <a:rPr lang="nl-NL" dirty="0" smtClean="0">
                <a:solidFill>
                  <a:srgbClr val="FF0000"/>
                </a:solidFill>
                <a:latin typeface="Arial" panose="020B0604020202020204" pitchFamily="34" charset="0"/>
                <a:ea typeface="Arial" panose="020B0604020202020204" pitchFamily="34" charset="0"/>
              </a:rPr>
              <a:t> </a:t>
            </a:r>
            <a:r>
              <a:rPr lang="nl-NL" dirty="0">
                <a:solidFill>
                  <a:srgbClr val="FF0000"/>
                </a:solidFill>
                <a:latin typeface="Arial" panose="020B0604020202020204" pitchFamily="34" charset="0"/>
                <a:ea typeface="Arial" panose="020B0604020202020204" pitchFamily="34" charset="0"/>
              </a:rPr>
              <a:t>Na (s)  + Cl</a:t>
            </a:r>
            <a:r>
              <a:rPr lang="nl-NL" dirty="0">
                <a:solidFill>
                  <a:srgbClr val="FF0000"/>
                </a:solidFill>
                <a:latin typeface="Calibri" panose="020F0502020204030204" pitchFamily="34" charset="0"/>
                <a:ea typeface="Arial" panose="020B0604020202020204" pitchFamily="34" charset="0"/>
              </a:rPr>
              <a:t>₂ (g)</a:t>
            </a:r>
            <a:r>
              <a:rPr lang="nl-NL" dirty="0">
                <a:solidFill>
                  <a:srgbClr val="FF0000"/>
                </a:solidFill>
                <a:latin typeface="Arial" panose="020B0604020202020204" pitchFamily="34" charset="0"/>
                <a:ea typeface="Arial" panose="020B0604020202020204" pitchFamily="34" charset="0"/>
              </a:rPr>
              <a:t>  -&gt; </a:t>
            </a:r>
            <a:r>
              <a:rPr lang="nl-NL" dirty="0" smtClean="0">
                <a:solidFill>
                  <a:srgbClr val="FF0000"/>
                </a:solidFill>
                <a:latin typeface="Arial" panose="020B0604020202020204" pitchFamily="34" charset="0"/>
                <a:ea typeface="Arial" panose="020B0604020202020204" pitchFamily="34" charset="0"/>
              </a:rPr>
              <a:t> </a:t>
            </a:r>
            <a:r>
              <a:rPr lang="nl-NL" dirty="0" err="1">
                <a:solidFill>
                  <a:srgbClr val="FF0000"/>
                </a:solidFill>
                <a:latin typeface="Arial" panose="020B0604020202020204" pitchFamily="34" charset="0"/>
                <a:ea typeface="Arial" panose="020B0604020202020204" pitchFamily="34" charset="0"/>
              </a:rPr>
              <a:t>NaCl</a:t>
            </a:r>
            <a:r>
              <a:rPr lang="nl-NL" dirty="0">
                <a:solidFill>
                  <a:srgbClr val="FF0000"/>
                </a:solidFill>
                <a:latin typeface="Arial" panose="020B0604020202020204" pitchFamily="34" charset="0"/>
                <a:ea typeface="Arial" panose="020B0604020202020204" pitchFamily="34" charset="0"/>
              </a:rPr>
              <a:t> (s</a:t>
            </a:r>
            <a:r>
              <a:rPr lang="nl-NL" dirty="0" smtClean="0">
                <a:solidFill>
                  <a:srgbClr val="FF0000"/>
                </a:solidFill>
                <a:latin typeface="Arial" panose="020B0604020202020204" pitchFamily="34" charset="0"/>
                <a:ea typeface="Arial" panose="020B0604020202020204" pitchFamily="34" charset="0"/>
              </a:rPr>
              <a:t>)</a:t>
            </a:r>
            <a:endParaRPr lang="nl-NL" dirty="0"/>
          </a:p>
        </p:txBody>
      </p:sp>
      <p:sp>
        <p:nvSpPr>
          <p:cNvPr id="6" name="Rechthoek 5"/>
          <p:cNvSpPr/>
          <p:nvPr/>
        </p:nvSpPr>
        <p:spPr>
          <a:xfrm>
            <a:off x="6958548" y="2723778"/>
            <a:ext cx="4861780" cy="369332"/>
          </a:xfrm>
          <a:prstGeom prst="rect">
            <a:avLst/>
          </a:prstGeom>
        </p:spPr>
        <p:txBody>
          <a:bodyPr wrap="none">
            <a:spAutoFit/>
          </a:bodyPr>
          <a:lstStyle/>
          <a:p>
            <a:r>
              <a:rPr lang="nl-NL" dirty="0" smtClean="0">
                <a:solidFill>
                  <a:srgbClr val="FF0000"/>
                </a:solidFill>
                <a:latin typeface="Arial" panose="020B0604020202020204" pitchFamily="34" charset="0"/>
                <a:ea typeface="Arial" panose="020B0604020202020204" pitchFamily="34" charset="0"/>
              </a:rPr>
              <a:t>Natrium (s) + Chloor</a:t>
            </a:r>
            <a:r>
              <a:rPr lang="nl-NL" dirty="0" smtClean="0">
                <a:solidFill>
                  <a:srgbClr val="FF0000"/>
                </a:solidFill>
                <a:latin typeface="Calibri" panose="020F0502020204030204" pitchFamily="34" charset="0"/>
                <a:ea typeface="Arial" panose="020B0604020202020204" pitchFamily="34" charset="0"/>
              </a:rPr>
              <a:t> (g)</a:t>
            </a:r>
            <a:r>
              <a:rPr lang="nl-NL" dirty="0" smtClean="0">
                <a:solidFill>
                  <a:srgbClr val="FF0000"/>
                </a:solidFill>
                <a:latin typeface="Arial" panose="020B0604020202020204" pitchFamily="34" charset="0"/>
                <a:ea typeface="Arial" panose="020B0604020202020204" pitchFamily="34" charset="0"/>
              </a:rPr>
              <a:t> -&gt; Natriumchloride </a:t>
            </a:r>
            <a:r>
              <a:rPr lang="nl-NL" dirty="0">
                <a:solidFill>
                  <a:srgbClr val="FF0000"/>
                </a:solidFill>
                <a:latin typeface="Arial" panose="020B0604020202020204" pitchFamily="34" charset="0"/>
                <a:ea typeface="Arial" panose="020B0604020202020204" pitchFamily="34" charset="0"/>
              </a:rPr>
              <a:t>(s)</a:t>
            </a:r>
            <a:endParaRPr lang="nl-NL" dirty="0"/>
          </a:p>
        </p:txBody>
      </p:sp>
      <p:sp>
        <p:nvSpPr>
          <p:cNvPr id="7" name="Rechthoek 6"/>
          <p:cNvSpPr/>
          <p:nvPr/>
        </p:nvSpPr>
        <p:spPr>
          <a:xfrm>
            <a:off x="7086789" y="3911518"/>
            <a:ext cx="2877711" cy="646331"/>
          </a:xfrm>
          <a:prstGeom prst="rect">
            <a:avLst/>
          </a:prstGeom>
        </p:spPr>
        <p:txBody>
          <a:bodyPr wrap="none">
            <a:spAutoFit/>
          </a:bodyPr>
          <a:lstStyle/>
          <a:p>
            <a:r>
              <a:rPr lang="nl-NL" dirty="0" smtClean="0">
                <a:solidFill>
                  <a:srgbClr val="FF0000"/>
                </a:solidFill>
                <a:latin typeface="Arial" panose="020B0604020202020204" pitchFamily="34" charset="0"/>
                <a:ea typeface="Arial" panose="020B0604020202020204" pitchFamily="34" charset="0"/>
              </a:rPr>
              <a:t> </a:t>
            </a:r>
            <a:r>
              <a:rPr lang="nl-NL" dirty="0">
                <a:solidFill>
                  <a:srgbClr val="FF0000"/>
                </a:solidFill>
                <a:latin typeface="Arial" panose="020B0604020202020204" pitchFamily="34" charset="0"/>
                <a:ea typeface="Arial" panose="020B0604020202020204" pitchFamily="34" charset="0"/>
              </a:rPr>
              <a:t>Na </a:t>
            </a:r>
            <a:r>
              <a:rPr lang="nl-NL" dirty="0" smtClean="0">
                <a:solidFill>
                  <a:srgbClr val="FF0000"/>
                </a:solidFill>
                <a:latin typeface="Arial" panose="020B0604020202020204" pitchFamily="34" charset="0"/>
                <a:ea typeface="Arial" panose="020B0604020202020204" pitchFamily="34" charset="0"/>
              </a:rPr>
              <a:t>: 1 voor en 1 na de pijl</a:t>
            </a:r>
          </a:p>
          <a:p>
            <a:r>
              <a:rPr lang="nl-NL" dirty="0" smtClean="0">
                <a:solidFill>
                  <a:srgbClr val="FF0000"/>
                </a:solidFill>
                <a:latin typeface="Arial" panose="020B0604020202020204" pitchFamily="34" charset="0"/>
                <a:ea typeface="Arial" panose="020B0604020202020204" pitchFamily="34" charset="0"/>
              </a:rPr>
              <a:t>Cl: 2 voor en 1 na de pijl</a:t>
            </a:r>
            <a:endParaRPr lang="nl-NL" dirty="0"/>
          </a:p>
        </p:txBody>
      </p:sp>
      <p:sp>
        <p:nvSpPr>
          <p:cNvPr id="8" name="Rechthoek 7"/>
          <p:cNvSpPr/>
          <p:nvPr/>
        </p:nvSpPr>
        <p:spPr>
          <a:xfrm>
            <a:off x="6958548" y="5851772"/>
            <a:ext cx="3377848" cy="646331"/>
          </a:xfrm>
          <a:prstGeom prst="rect">
            <a:avLst/>
          </a:prstGeom>
        </p:spPr>
        <p:txBody>
          <a:bodyPr wrap="none">
            <a:spAutoFit/>
          </a:bodyPr>
          <a:lstStyle/>
          <a:p>
            <a:r>
              <a:rPr lang="nl-NL" dirty="0" smtClean="0">
                <a:solidFill>
                  <a:srgbClr val="FF0000"/>
                </a:solidFill>
                <a:latin typeface="Arial" panose="020B0604020202020204" pitchFamily="34" charset="0"/>
                <a:ea typeface="Arial" panose="020B0604020202020204" pitchFamily="34" charset="0"/>
              </a:rPr>
              <a:t>Na 	: 2 voor en 2 na de pijl</a:t>
            </a:r>
          </a:p>
          <a:p>
            <a:r>
              <a:rPr lang="nl-NL" dirty="0" smtClean="0">
                <a:solidFill>
                  <a:srgbClr val="FF0000"/>
                </a:solidFill>
                <a:latin typeface="Arial" panose="020B0604020202020204" pitchFamily="34" charset="0"/>
                <a:ea typeface="Arial" panose="020B0604020202020204" pitchFamily="34" charset="0"/>
              </a:rPr>
              <a:t>Cl	: 2 voor en 2 na de pijl</a:t>
            </a:r>
            <a:endParaRPr lang="nl-NL" dirty="0"/>
          </a:p>
        </p:txBody>
      </p:sp>
    </p:spTree>
    <p:extLst>
      <p:ext uri="{BB962C8B-B14F-4D97-AF65-F5344CB8AC3E}">
        <p14:creationId xmlns:p14="http://schemas.microsoft.com/office/powerpoint/2010/main" val="236945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a:t>Opgave 3</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dirty="0" smtClean="0"/>
              <a:t>b. </a:t>
            </a:r>
            <a:r>
              <a:rPr lang="nl-NL" dirty="0"/>
              <a:t>De reactie van het gas </a:t>
            </a:r>
            <a:r>
              <a:rPr lang="nl-NL" dirty="0" err="1"/>
              <a:t>koolstofmonooxide</a:t>
            </a:r>
            <a:r>
              <a:rPr lang="nl-NL" dirty="0"/>
              <a:t> met zuurstof waarbij het gas koolstofdioxide ontstaat.</a:t>
            </a:r>
            <a:endParaRPr lang="nl-NL" dirty="0" smtClean="0"/>
          </a:p>
          <a:p>
            <a:pPr marL="514350" indent="-514350">
              <a:buAutoNum type="arabicPeriod"/>
            </a:pPr>
            <a:r>
              <a:rPr lang="nl-NL" sz="2400" dirty="0" smtClean="0">
                <a:solidFill>
                  <a:schemeClr val="tx2"/>
                </a:solidFill>
                <a:latin typeface="Arial" panose="020B0604020202020204" pitchFamily="34" charset="0"/>
              </a:rPr>
              <a:t>Schrijf </a:t>
            </a:r>
            <a:r>
              <a:rPr lang="nl-NL" sz="2400" dirty="0">
                <a:solidFill>
                  <a:schemeClr val="tx2"/>
                </a:solidFill>
                <a:latin typeface="Arial" panose="020B0604020202020204" pitchFamily="34" charset="0"/>
              </a:rPr>
              <a:t>het reactieschema op in </a:t>
            </a:r>
            <a:r>
              <a:rPr lang="nl-NL" sz="2400" dirty="0" smtClean="0">
                <a:solidFill>
                  <a:schemeClr val="tx2"/>
                </a:solidFill>
                <a:latin typeface="Arial" panose="020B0604020202020204" pitchFamily="34" charset="0"/>
              </a:rPr>
              <a:t>woorden</a:t>
            </a:r>
          </a:p>
          <a:p>
            <a:pPr marL="514350" indent="-514350">
              <a:buAutoNum type="arabicPeriod"/>
            </a:pPr>
            <a:r>
              <a:rPr lang="nl-NL" sz="2400" dirty="0" smtClean="0">
                <a:solidFill>
                  <a:schemeClr val="tx2"/>
                </a:solidFill>
              </a:rPr>
              <a:t>Vervang </a:t>
            </a:r>
            <a:r>
              <a:rPr lang="nl-NL" sz="2400" dirty="0">
                <a:solidFill>
                  <a:schemeClr val="tx2"/>
                </a:solidFill>
              </a:rPr>
              <a:t>de woorden door </a:t>
            </a:r>
            <a:r>
              <a:rPr lang="nl-NL" sz="2400" dirty="0" smtClean="0">
                <a:solidFill>
                  <a:schemeClr val="tx2"/>
                </a:solidFill>
              </a:rPr>
              <a:t>formules</a:t>
            </a:r>
          </a:p>
          <a:p>
            <a:pPr marL="514350" indent="-514350">
              <a:buAutoNum type="arabicPeriod"/>
            </a:pPr>
            <a:r>
              <a:rPr lang="nl-NL" sz="2400" dirty="0" smtClean="0">
                <a:solidFill>
                  <a:schemeClr val="tx2"/>
                </a:solidFill>
              </a:rPr>
              <a:t>Bekijk </a:t>
            </a:r>
            <a:r>
              <a:rPr lang="nl-NL" sz="2400" dirty="0">
                <a:solidFill>
                  <a:schemeClr val="tx2"/>
                </a:solidFill>
              </a:rPr>
              <a:t>in de formules hoeveel atomen van elke soort voor en achter de pijl staan</a:t>
            </a:r>
            <a:r>
              <a:rPr lang="nl-NL" sz="2400" dirty="0" smtClean="0">
                <a:solidFill>
                  <a:schemeClr val="tx2"/>
                </a:solidFill>
              </a:rPr>
              <a:t>.</a:t>
            </a:r>
          </a:p>
          <a:p>
            <a:pPr marL="514350" indent="-514350">
              <a:buAutoNum type="arabicPeriod"/>
            </a:pPr>
            <a:r>
              <a:rPr lang="nl-NL" sz="2400" dirty="0" smtClean="0">
                <a:solidFill>
                  <a:schemeClr val="tx2"/>
                </a:solidFill>
              </a:rPr>
              <a:t>Om </a:t>
            </a:r>
            <a:r>
              <a:rPr lang="nl-NL" sz="2400" dirty="0">
                <a:solidFill>
                  <a:schemeClr val="tx2"/>
                </a:solidFill>
              </a:rPr>
              <a:t>het aantal atomen kloppend te krijgen, moet je het aantal moleculen voor en achter de pijl aanpassen. Dat doe je door getallen (coëfficiënten) voor de molecuulformules te zetten</a:t>
            </a:r>
            <a:r>
              <a:rPr lang="nl-NL" sz="2400" dirty="0" smtClean="0">
                <a:solidFill>
                  <a:schemeClr val="tx2"/>
                </a:solidFill>
              </a:rPr>
              <a:t>.</a:t>
            </a:r>
          </a:p>
          <a:p>
            <a:pPr marL="514350" indent="-514350">
              <a:buAutoNum type="arabicPeriod"/>
            </a:pPr>
            <a:r>
              <a:rPr lang="nl-NL" sz="2400" dirty="0" smtClean="0">
                <a:solidFill>
                  <a:schemeClr val="tx2"/>
                </a:solidFill>
              </a:rPr>
              <a:t>Controleer </a:t>
            </a:r>
            <a:r>
              <a:rPr lang="nl-NL" sz="2400" dirty="0">
                <a:solidFill>
                  <a:schemeClr val="tx2"/>
                </a:solidFill>
              </a:rPr>
              <a:t>ten slotte of het klopt</a:t>
            </a:r>
            <a:endParaRPr lang="nl-NL" sz="2400" dirty="0">
              <a:solidFill>
                <a:schemeClr val="tx2"/>
              </a:solidFill>
            </a:endParaRPr>
          </a:p>
        </p:txBody>
      </p:sp>
      <p:sp>
        <p:nvSpPr>
          <p:cNvPr id="6" name="Rechthoek 5"/>
          <p:cNvSpPr/>
          <p:nvPr/>
        </p:nvSpPr>
        <p:spPr>
          <a:xfrm>
            <a:off x="5769828" y="2346232"/>
            <a:ext cx="6080062" cy="369332"/>
          </a:xfrm>
          <a:prstGeom prst="rect">
            <a:avLst/>
          </a:prstGeom>
        </p:spPr>
        <p:txBody>
          <a:bodyPr wrap="none">
            <a:spAutoFit/>
          </a:bodyPr>
          <a:lstStyle/>
          <a:p>
            <a:r>
              <a:rPr lang="nl-NL" dirty="0" err="1" smtClean="0">
                <a:solidFill>
                  <a:srgbClr val="FF0000"/>
                </a:solidFill>
                <a:latin typeface="Arial" panose="020B0604020202020204" pitchFamily="34" charset="0"/>
                <a:ea typeface="Arial" panose="020B0604020202020204" pitchFamily="34" charset="0"/>
              </a:rPr>
              <a:t>koolstofmonooxide</a:t>
            </a:r>
            <a:r>
              <a:rPr lang="nl-NL" dirty="0" smtClean="0">
                <a:solidFill>
                  <a:srgbClr val="FF0000"/>
                </a:solidFill>
                <a:latin typeface="Arial" panose="020B0604020202020204" pitchFamily="34" charset="0"/>
                <a:ea typeface="Arial" panose="020B0604020202020204" pitchFamily="34" charset="0"/>
              </a:rPr>
              <a:t> (g) + zuurstof</a:t>
            </a:r>
            <a:r>
              <a:rPr lang="nl-NL" dirty="0" smtClean="0">
                <a:solidFill>
                  <a:srgbClr val="FF0000"/>
                </a:solidFill>
                <a:latin typeface="Calibri" panose="020F0502020204030204" pitchFamily="34" charset="0"/>
                <a:ea typeface="Arial" panose="020B0604020202020204" pitchFamily="34" charset="0"/>
              </a:rPr>
              <a:t> (g)</a:t>
            </a:r>
            <a:r>
              <a:rPr lang="nl-NL" dirty="0" smtClean="0">
                <a:solidFill>
                  <a:srgbClr val="FF0000"/>
                </a:solidFill>
                <a:latin typeface="Arial" panose="020B0604020202020204" pitchFamily="34" charset="0"/>
                <a:ea typeface="Arial" panose="020B0604020202020204" pitchFamily="34" charset="0"/>
              </a:rPr>
              <a:t> -&gt; Koolstofdioxide (g)</a:t>
            </a:r>
            <a:endParaRPr lang="nl-NL" dirty="0"/>
          </a:p>
        </p:txBody>
      </p:sp>
      <p:sp>
        <p:nvSpPr>
          <p:cNvPr id="7" name="Rechthoek 6"/>
          <p:cNvSpPr/>
          <p:nvPr/>
        </p:nvSpPr>
        <p:spPr>
          <a:xfrm>
            <a:off x="7086789" y="3911518"/>
            <a:ext cx="2672526" cy="646331"/>
          </a:xfrm>
          <a:prstGeom prst="rect">
            <a:avLst/>
          </a:prstGeom>
        </p:spPr>
        <p:txBody>
          <a:bodyPr wrap="none">
            <a:spAutoFit/>
          </a:bodyPr>
          <a:lstStyle/>
          <a:p>
            <a:r>
              <a:rPr lang="nl-NL" dirty="0" smtClean="0">
                <a:solidFill>
                  <a:srgbClr val="FF0000"/>
                </a:solidFill>
                <a:latin typeface="Arial" panose="020B0604020202020204" pitchFamily="34" charset="0"/>
                <a:ea typeface="Arial" panose="020B0604020202020204" pitchFamily="34" charset="0"/>
              </a:rPr>
              <a:t>C: 1 voor en 1 na de pijl</a:t>
            </a:r>
          </a:p>
          <a:p>
            <a:r>
              <a:rPr lang="nl-NL" dirty="0" smtClean="0">
                <a:solidFill>
                  <a:srgbClr val="FF0000"/>
                </a:solidFill>
                <a:latin typeface="Arial" panose="020B0604020202020204" pitchFamily="34" charset="0"/>
                <a:ea typeface="Arial" panose="020B0604020202020204" pitchFamily="34" charset="0"/>
              </a:rPr>
              <a:t>O: 3 voor en 2 na de pijl</a:t>
            </a:r>
            <a:endParaRPr lang="nl-NL" dirty="0"/>
          </a:p>
        </p:txBody>
      </p:sp>
      <p:sp>
        <p:nvSpPr>
          <p:cNvPr id="8" name="Rechthoek 7"/>
          <p:cNvSpPr/>
          <p:nvPr/>
        </p:nvSpPr>
        <p:spPr>
          <a:xfrm>
            <a:off x="6958548" y="5851772"/>
            <a:ext cx="3377848" cy="646331"/>
          </a:xfrm>
          <a:prstGeom prst="rect">
            <a:avLst/>
          </a:prstGeom>
        </p:spPr>
        <p:txBody>
          <a:bodyPr wrap="none">
            <a:spAutoFit/>
          </a:bodyPr>
          <a:lstStyle/>
          <a:p>
            <a:r>
              <a:rPr lang="nl-NL" dirty="0" smtClean="0">
                <a:solidFill>
                  <a:srgbClr val="FF0000"/>
                </a:solidFill>
                <a:latin typeface="Arial" panose="020B0604020202020204" pitchFamily="34" charset="0"/>
                <a:ea typeface="Arial" panose="020B0604020202020204" pitchFamily="34" charset="0"/>
              </a:rPr>
              <a:t>C	: 2 voor en 2 na de pijl</a:t>
            </a:r>
          </a:p>
          <a:p>
            <a:r>
              <a:rPr lang="nl-NL" dirty="0" smtClean="0">
                <a:solidFill>
                  <a:srgbClr val="FF0000"/>
                </a:solidFill>
                <a:latin typeface="Arial" panose="020B0604020202020204" pitchFamily="34" charset="0"/>
                <a:ea typeface="Arial" panose="020B0604020202020204" pitchFamily="34" charset="0"/>
              </a:rPr>
              <a:t>O	: 4 voor en 4 na de pijl</a:t>
            </a:r>
            <a:endParaRPr lang="nl-NL" dirty="0"/>
          </a:p>
        </p:txBody>
      </p:sp>
      <p:sp>
        <p:nvSpPr>
          <p:cNvPr id="9" name="Rechthoek 8"/>
          <p:cNvSpPr/>
          <p:nvPr/>
        </p:nvSpPr>
        <p:spPr>
          <a:xfrm>
            <a:off x="6958548" y="5161300"/>
            <a:ext cx="3300904" cy="369332"/>
          </a:xfrm>
          <a:prstGeom prst="rect">
            <a:avLst/>
          </a:prstGeom>
        </p:spPr>
        <p:txBody>
          <a:bodyPr wrap="none">
            <a:spAutoFit/>
          </a:bodyPr>
          <a:lstStyle/>
          <a:p>
            <a:r>
              <a:rPr lang="nl-NL" dirty="0">
                <a:solidFill>
                  <a:srgbClr val="FF0000"/>
                </a:solidFill>
                <a:latin typeface="Arial" panose="020B0604020202020204" pitchFamily="34" charset="0"/>
                <a:ea typeface="Arial" panose="020B0604020202020204" pitchFamily="34" charset="0"/>
              </a:rPr>
              <a:t>2 CO (g)  + O</a:t>
            </a:r>
            <a:r>
              <a:rPr lang="nl-NL" dirty="0">
                <a:solidFill>
                  <a:srgbClr val="FF0000"/>
                </a:solidFill>
                <a:latin typeface="Calibri" panose="020F0502020204030204" pitchFamily="34" charset="0"/>
                <a:ea typeface="Arial" panose="020B0604020202020204" pitchFamily="34" charset="0"/>
              </a:rPr>
              <a:t>₂</a:t>
            </a:r>
            <a:r>
              <a:rPr lang="nl-NL" dirty="0">
                <a:solidFill>
                  <a:srgbClr val="FF0000"/>
                </a:solidFill>
                <a:latin typeface="Arial" panose="020B0604020202020204" pitchFamily="34" charset="0"/>
                <a:ea typeface="Arial" panose="020B0604020202020204" pitchFamily="34" charset="0"/>
              </a:rPr>
              <a:t> (g) -&gt; 2 CO</a:t>
            </a:r>
            <a:r>
              <a:rPr lang="nl-NL" dirty="0">
                <a:solidFill>
                  <a:srgbClr val="FF0000"/>
                </a:solidFill>
                <a:latin typeface="Calibri" panose="020F0502020204030204" pitchFamily="34" charset="0"/>
                <a:ea typeface="Arial" panose="020B0604020202020204" pitchFamily="34" charset="0"/>
              </a:rPr>
              <a:t>₂</a:t>
            </a:r>
            <a:r>
              <a:rPr lang="nl-NL" dirty="0">
                <a:solidFill>
                  <a:srgbClr val="FF0000"/>
                </a:solidFill>
                <a:latin typeface="Arial" panose="020B0604020202020204" pitchFamily="34" charset="0"/>
                <a:ea typeface="Arial" panose="020B0604020202020204" pitchFamily="34" charset="0"/>
              </a:rPr>
              <a:t> (g)</a:t>
            </a:r>
            <a:endParaRPr lang="nl-NL" dirty="0"/>
          </a:p>
        </p:txBody>
      </p:sp>
      <p:sp>
        <p:nvSpPr>
          <p:cNvPr id="10" name="Rechthoek 9"/>
          <p:cNvSpPr/>
          <p:nvPr/>
        </p:nvSpPr>
        <p:spPr>
          <a:xfrm>
            <a:off x="7041258" y="3196950"/>
            <a:ext cx="2980303" cy="369332"/>
          </a:xfrm>
          <a:prstGeom prst="rect">
            <a:avLst/>
          </a:prstGeom>
        </p:spPr>
        <p:txBody>
          <a:bodyPr wrap="none">
            <a:spAutoFit/>
          </a:bodyPr>
          <a:lstStyle/>
          <a:p>
            <a:r>
              <a:rPr lang="nl-NL" dirty="0" smtClean="0">
                <a:solidFill>
                  <a:srgbClr val="FF0000"/>
                </a:solidFill>
                <a:latin typeface="Arial" panose="020B0604020202020204" pitchFamily="34" charset="0"/>
                <a:ea typeface="Arial" panose="020B0604020202020204" pitchFamily="34" charset="0"/>
              </a:rPr>
              <a:t>CO </a:t>
            </a:r>
            <a:r>
              <a:rPr lang="nl-NL" dirty="0">
                <a:solidFill>
                  <a:srgbClr val="FF0000"/>
                </a:solidFill>
                <a:latin typeface="Arial" panose="020B0604020202020204" pitchFamily="34" charset="0"/>
                <a:ea typeface="Arial" panose="020B0604020202020204" pitchFamily="34" charset="0"/>
              </a:rPr>
              <a:t>(g)  + O</a:t>
            </a:r>
            <a:r>
              <a:rPr lang="nl-NL" dirty="0">
                <a:solidFill>
                  <a:srgbClr val="FF0000"/>
                </a:solidFill>
                <a:latin typeface="Calibri" panose="020F0502020204030204" pitchFamily="34" charset="0"/>
                <a:ea typeface="Arial" panose="020B0604020202020204" pitchFamily="34" charset="0"/>
              </a:rPr>
              <a:t>₂</a:t>
            </a:r>
            <a:r>
              <a:rPr lang="nl-NL" dirty="0">
                <a:solidFill>
                  <a:srgbClr val="FF0000"/>
                </a:solidFill>
                <a:latin typeface="Arial" panose="020B0604020202020204" pitchFamily="34" charset="0"/>
                <a:ea typeface="Arial" panose="020B0604020202020204" pitchFamily="34" charset="0"/>
              </a:rPr>
              <a:t> (g) -&gt; </a:t>
            </a:r>
            <a:r>
              <a:rPr lang="nl-NL" dirty="0" smtClean="0">
                <a:solidFill>
                  <a:srgbClr val="FF0000"/>
                </a:solidFill>
                <a:latin typeface="Arial" panose="020B0604020202020204" pitchFamily="34" charset="0"/>
                <a:ea typeface="Arial" panose="020B0604020202020204" pitchFamily="34" charset="0"/>
              </a:rPr>
              <a:t>CO</a:t>
            </a:r>
            <a:r>
              <a:rPr lang="nl-NL" dirty="0">
                <a:solidFill>
                  <a:srgbClr val="FF0000"/>
                </a:solidFill>
                <a:latin typeface="Calibri" panose="020F0502020204030204" pitchFamily="34" charset="0"/>
                <a:ea typeface="Arial" panose="020B0604020202020204" pitchFamily="34" charset="0"/>
              </a:rPr>
              <a:t>₂</a:t>
            </a:r>
            <a:r>
              <a:rPr lang="nl-NL" dirty="0">
                <a:solidFill>
                  <a:srgbClr val="FF0000"/>
                </a:solidFill>
                <a:latin typeface="Arial" panose="020B0604020202020204" pitchFamily="34" charset="0"/>
                <a:ea typeface="Arial" panose="020B0604020202020204" pitchFamily="34" charset="0"/>
              </a:rPr>
              <a:t> (g)</a:t>
            </a:r>
            <a:endParaRPr lang="nl-NL" dirty="0"/>
          </a:p>
        </p:txBody>
      </p:sp>
    </p:spTree>
    <p:extLst>
      <p:ext uri="{BB962C8B-B14F-4D97-AF65-F5344CB8AC3E}">
        <p14:creationId xmlns:p14="http://schemas.microsoft.com/office/powerpoint/2010/main" val="2848783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0483226F79D3442AED56F16394E78FF" ma:contentTypeVersion="13" ma:contentTypeDescription="Een nieuw document maken." ma:contentTypeScope="" ma:versionID="859c0359d483ef92a254cf786f5be8e2">
  <xsd:schema xmlns:xsd="http://www.w3.org/2001/XMLSchema" xmlns:xs="http://www.w3.org/2001/XMLSchema" xmlns:p="http://schemas.microsoft.com/office/2006/metadata/properties" xmlns:ns3="03c1073f-59ca-4b02-9a54-25651d767f09" xmlns:ns4="54cf5622-c7f8-4ecf-a16b-d0c1e0637fa1" targetNamespace="http://schemas.microsoft.com/office/2006/metadata/properties" ma:root="true" ma:fieldsID="80150e025c211fe0113ab57d3bd72b98" ns3:_="" ns4:_="">
    <xsd:import namespace="03c1073f-59ca-4b02-9a54-25651d767f09"/>
    <xsd:import namespace="54cf5622-c7f8-4ecf-a16b-d0c1e0637fa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c1073f-59ca-4b02-9a54-25651d767f09"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4cf5622-c7f8-4ecf-a16b-d0c1e0637fa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Location" ma:index="15" nillable="true" ma:displayName="MediaServic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D463F4F-1737-4B72-A5BB-A5E3EB2515E3}">
  <ds:schemaRefs>
    <ds:schemaRef ds:uri="http://www.w3.org/XML/1998/namespace"/>
    <ds:schemaRef ds:uri="http://purl.org/dc/elements/1.1/"/>
    <ds:schemaRef ds:uri="http://purl.org/dc/terms/"/>
    <ds:schemaRef ds:uri="http://purl.org/dc/dcmitype/"/>
    <ds:schemaRef ds:uri="54cf5622-c7f8-4ecf-a16b-d0c1e0637fa1"/>
    <ds:schemaRef ds:uri="http://schemas.microsoft.com/office/2006/documentManagement/types"/>
    <ds:schemaRef ds:uri="http://schemas.microsoft.com/office/infopath/2007/PartnerControls"/>
    <ds:schemaRef ds:uri="http://schemas.openxmlformats.org/package/2006/metadata/core-properties"/>
    <ds:schemaRef ds:uri="03c1073f-59ca-4b02-9a54-25651d767f09"/>
    <ds:schemaRef ds:uri="http://schemas.microsoft.com/office/2006/metadata/properties"/>
  </ds:schemaRefs>
</ds:datastoreItem>
</file>

<file path=customXml/itemProps2.xml><?xml version="1.0" encoding="utf-8"?>
<ds:datastoreItem xmlns:ds="http://schemas.openxmlformats.org/officeDocument/2006/customXml" ds:itemID="{8FF287B5-A7B0-400C-BDF2-868F8575501E}">
  <ds:schemaRefs>
    <ds:schemaRef ds:uri="http://schemas.microsoft.com/sharepoint/v3/contenttype/forms"/>
  </ds:schemaRefs>
</ds:datastoreItem>
</file>

<file path=customXml/itemProps3.xml><?xml version="1.0" encoding="utf-8"?>
<ds:datastoreItem xmlns:ds="http://schemas.openxmlformats.org/officeDocument/2006/customXml" ds:itemID="{14882632-DE91-4CC9-BA24-A4DD0A60D1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c1073f-59ca-4b02-9a54-25651d767f09"/>
    <ds:schemaRef ds:uri="54cf5622-c7f8-4ecf-a16b-d0c1e0637f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44</TotalTime>
  <Words>1549</Words>
  <Application>Microsoft Office PowerPoint</Application>
  <PresentationFormat>Breedbeeld</PresentationFormat>
  <Paragraphs>124</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Calibri</vt:lpstr>
      <vt:lpstr>Calibri Light</vt:lpstr>
      <vt:lpstr>Kantoorthema</vt:lpstr>
      <vt:lpstr>Les 10</vt:lpstr>
      <vt:lpstr>Lesdoel</vt:lpstr>
      <vt:lpstr>Reactieschema -&gt; reactievergelijking</vt:lpstr>
      <vt:lpstr>voorbeeld</vt:lpstr>
      <vt:lpstr>PowerPoint-presentatie</vt:lpstr>
      <vt:lpstr>Opgave 1</vt:lpstr>
      <vt:lpstr>opgave 2 </vt:lpstr>
      <vt:lpstr>Opgave 3</vt:lpstr>
      <vt:lpstr>Opgave 3</vt:lpstr>
      <vt:lpstr>Opgave 3</vt:lpstr>
      <vt:lpstr>Opgave 4</vt:lpstr>
      <vt:lpstr>Uitwerkingen </vt:lpstr>
      <vt:lpstr>Opgave 6</vt:lpstr>
      <vt:lpstr>Opgave 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10</dc:title>
  <dc:creator>Kleijnen, JJC (Janny) de</dc:creator>
  <cp:lastModifiedBy>Kleijnen, JJC (Janny) de</cp:lastModifiedBy>
  <cp:revision>8</cp:revision>
  <dcterms:created xsi:type="dcterms:W3CDTF">2021-01-07T12:03:53Z</dcterms:created>
  <dcterms:modified xsi:type="dcterms:W3CDTF">2021-01-10T10:55:23Z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0x010100F0483226F79D3442AED56F16394E78FF</vt:lpwstr>
  </property>
</Properties>
</file>